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
  </p:notesMasterIdLst>
  <p:handoutMasterIdLst>
    <p:handoutMasterId r:id="rId4"/>
  </p:handoutMasterIdLst>
  <p:sldIdLst>
    <p:sldId id="258" r:id="rId2"/>
  </p:sldIdLst>
  <p:sldSz cx="51206400" cy="38404800"/>
  <p:notesSz cx="37947600" cy="50749200"/>
  <p:defaultTextStyle>
    <a:defPPr>
      <a:defRPr lang="en-US"/>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njamin Jee" initials="BD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461"/>
    <a:srgbClr val="FFB0A5"/>
    <a:srgbClr val="FFFF98"/>
    <a:srgbClr val="FFDC00"/>
    <a:srgbClr val="F2E7DA"/>
    <a:srgbClr val="5991BF"/>
    <a:srgbClr val="EDDECB"/>
    <a:srgbClr val="C8DBEA"/>
    <a:srgbClr val="C99AF0"/>
    <a:srgbClr val="5400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9625" autoAdjust="0"/>
    <p:restoredTop sz="98063" autoAdjust="0"/>
  </p:normalViewPr>
  <p:slideViewPr>
    <p:cSldViewPr snapToGrid="0" snapToObjects="1">
      <p:cViewPr varScale="1">
        <p:scale>
          <a:sx n="29" d="100"/>
          <a:sy n="29" d="100"/>
        </p:scale>
        <p:origin x="-2312" y="-128"/>
      </p:cViewPr>
      <p:guideLst>
        <p:guide orient="horz" pos="12096"/>
        <p:guide pos="16128"/>
      </p:guideLst>
    </p:cSldViewPr>
  </p:slideViewPr>
  <p:outlineViewPr>
    <p:cViewPr>
      <p:scale>
        <a:sx n="50" d="100"/>
        <a:sy n="50"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interSettings" Target="printerSettings/printerSettings1.bin"/><Relationship Id="rId6" Type="http://schemas.openxmlformats.org/officeDocument/2006/relationships/commentAuthors" Target="commentAuthors.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1026"/>
          <p:cNvSpPr>
            <a:spLocks noGrp="1" noChangeArrowheads="1"/>
          </p:cNvSpPr>
          <p:nvPr>
            <p:ph type="hdr" sz="quarter"/>
          </p:nvPr>
        </p:nvSpPr>
        <p:spPr bwMode="auto">
          <a:xfrm>
            <a:off x="0" y="18"/>
            <a:ext cx="16445610" cy="2534104"/>
          </a:xfrm>
          <a:prstGeom prst="rect">
            <a:avLst/>
          </a:prstGeom>
          <a:noFill/>
          <a:ln w="9525">
            <a:noFill/>
            <a:miter lim="800000"/>
            <a:headEnd/>
            <a:tailEnd/>
          </a:ln>
          <a:effectLst/>
        </p:spPr>
        <p:txBody>
          <a:bodyPr vert="horz" wrap="square" lIns="523345" tIns="261672" rIns="523345" bIns="261672" numCol="1" anchor="t" anchorCtr="0" compatLnSpc="1">
            <a:prstTxWarp prst="textNoShape">
              <a:avLst/>
            </a:prstTxWarp>
          </a:bodyPr>
          <a:lstStyle>
            <a:lvl1pPr algn="l" defTabSz="5239760">
              <a:defRPr sz="7300"/>
            </a:lvl1pPr>
          </a:lstStyle>
          <a:p>
            <a:pPr>
              <a:defRPr/>
            </a:pPr>
            <a:endParaRPr lang="en-US" dirty="0"/>
          </a:p>
        </p:txBody>
      </p:sp>
      <p:sp>
        <p:nvSpPr>
          <p:cNvPr id="15363" name="Rectangle 1027"/>
          <p:cNvSpPr>
            <a:spLocks noGrp="1" noChangeArrowheads="1"/>
          </p:cNvSpPr>
          <p:nvPr>
            <p:ph type="dt" sz="quarter" idx="1"/>
          </p:nvPr>
        </p:nvSpPr>
        <p:spPr bwMode="auto">
          <a:xfrm>
            <a:off x="21502019" y="18"/>
            <a:ext cx="16445604" cy="2534104"/>
          </a:xfrm>
          <a:prstGeom prst="rect">
            <a:avLst/>
          </a:prstGeom>
          <a:noFill/>
          <a:ln w="9525">
            <a:noFill/>
            <a:miter lim="800000"/>
            <a:headEnd/>
            <a:tailEnd/>
          </a:ln>
          <a:effectLst/>
        </p:spPr>
        <p:txBody>
          <a:bodyPr vert="horz" wrap="square" lIns="523345" tIns="261672" rIns="523345" bIns="261672" numCol="1" anchor="t" anchorCtr="0" compatLnSpc="1">
            <a:prstTxWarp prst="textNoShape">
              <a:avLst/>
            </a:prstTxWarp>
          </a:bodyPr>
          <a:lstStyle>
            <a:lvl1pPr algn="r" defTabSz="5239760">
              <a:defRPr sz="7300"/>
            </a:lvl1pPr>
          </a:lstStyle>
          <a:p>
            <a:pPr>
              <a:defRPr/>
            </a:pPr>
            <a:endParaRPr lang="en-US" dirty="0"/>
          </a:p>
        </p:txBody>
      </p:sp>
      <p:sp>
        <p:nvSpPr>
          <p:cNvPr id="15364" name="Rectangle 1028"/>
          <p:cNvSpPr>
            <a:spLocks noGrp="1" noChangeArrowheads="1"/>
          </p:cNvSpPr>
          <p:nvPr>
            <p:ph type="ftr" sz="quarter" idx="2"/>
          </p:nvPr>
        </p:nvSpPr>
        <p:spPr bwMode="auto">
          <a:xfrm>
            <a:off x="0" y="48215109"/>
            <a:ext cx="16445610" cy="2534104"/>
          </a:xfrm>
          <a:prstGeom prst="rect">
            <a:avLst/>
          </a:prstGeom>
          <a:noFill/>
          <a:ln w="9525">
            <a:noFill/>
            <a:miter lim="800000"/>
            <a:headEnd/>
            <a:tailEnd/>
          </a:ln>
          <a:effectLst/>
        </p:spPr>
        <p:txBody>
          <a:bodyPr vert="horz" wrap="square" lIns="523345" tIns="261672" rIns="523345" bIns="261672" numCol="1" anchor="b" anchorCtr="0" compatLnSpc="1">
            <a:prstTxWarp prst="textNoShape">
              <a:avLst/>
            </a:prstTxWarp>
          </a:bodyPr>
          <a:lstStyle>
            <a:lvl1pPr algn="l" defTabSz="5239760">
              <a:defRPr sz="7300"/>
            </a:lvl1pPr>
          </a:lstStyle>
          <a:p>
            <a:pPr>
              <a:defRPr/>
            </a:pPr>
            <a:endParaRPr lang="en-US" dirty="0"/>
          </a:p>
        </p:txBody>
      </p:sp>
      <p:sp>
        <p:nvSpPr>
          <p:cNvPr id="15365" name="Rectangle 1029"/>
          <p:cNvSpPr>
            <a:spLocks noGrp="1" noChangeArrowheads="1"/>
          </p:cNvSpPr>
          <p:nvPr>
            <p:ph type="sldNum" sz="quarter" idx="3"/>
          </p:nvPr>
        </p:nvSpPr>
        <p:spPr bwMode="auto">
          <a:xfrm>
            <a:off x="21502019" y="48215109"/>
            <a:ext cx="16445604" cy="2534104"/>
          </a:xfrm>
          <a:prstGeom prst="rect">
            <a:avLst/>
          </a:prstGeom>
          <a:noFill/>
          <a:ln w="9525">
            <a:noFill/>
            <a:miter lim="800000"/>
            <a:headEnd/>
            <a:tailEnd/>
          </a:ln>
          <a:effectLst/>
        </p:spPr>
        <p:txBody>
          <a:bodyPr vert="horz" wrap="square" lIns="523345" tIns="261672" rIns="523345" bIns="261672" numCol="1" anchor="b" anchorCtr="0" compatLnSpc="1">
            <a:prstTxWarp prst="textNoShape">
              <a:avLst/>
            </a:prstTxWarp>
          </a:bodyPr>
          <a:lstStyle>
            <a:lvl1pPr algn="r" defTabSz="5239760">
              <a:defRPr sz="7300"/>
            </a:lvl1pPr>
          </a:lstStyle>
          <a:p>
            <a:pPr>
              <a:defRPr/>
            </a:pPr>
            <a:fld id="{A44E2BAB-32C4-4EF7-AC76-B858AAF37CE1}" type="slidenum">
              <a:rPr lang="en-US"/>
              <a:pPr>
                <a:defRPr/>
              </a:pPr>
              <a:t>‹#›</a:t>
            </a:fld>
            <a:endParaRPr lang="en-US" dirty="0"/>
          </a:p>
        </p:txBody>
      </p:sp>
    </p:spTree>
    <p:extLst>
      <p:ext uri="{BB962C8B-B14F-4D97-AF65-F5344CB8AC3E}">
        <p14:creationId xmlns:p14="http://schemas.microsoft.com/office/powerpoint/2010/main" val="4161161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8"/>
            <a:ext cx="16445610" cy="2534104"/>
          </a:xfrm>
          <a:prstGeom prst="rect">
            <a:avLst/>
          </a:prstGeom>
        </p:spPr>
        <p:txBody>
          <a:bodyPr vert="horz" lIns="501350" tIns="250662" rIns="501350" bIns="250662" rtlCol="0"/>
          <a:lstStyle>
            <a:lvl1pPr algn="l">
              <a:defRPr sz="6300"/>
            </a:lvl1pPr>
          </a:lstStyle>
          <a:p>
            <a:pPr>
              <a:defRPr/>
            </a:pPr>
            <a:endParaRPr lang="en-US" dirty="0"/>
          </a:p>
        </p:txBody>
      </p:sp>
      <p:sp>
        <p:nvSpPr>
          <p:cNvPr id="3" name="Date Placeholder 2"/>
          <p:cNvSpPr>
            <a:spLocks noGrp="1"/>
          </p:cNvSpPr>
          <p:nvPr>
            <p:ph type="dt" idx="1"/>
          </p:nvPr>
        </p:nvSpPr>
        <p:spPr>
          <a:xfrm>
            <a:off x="21493758" y="18"/>
            <a:ext cx="16445610" cy="2534104"/>
          </a:xfrm>
          <a:prstGeom prst="rect">
            <a:avLst/>
          </a:prstGeom>
        </p:spPr>
        <p:txBody>
          <a:bodyPr vert="horz" lIns="501350" tIns="250662" rIns="501350" bIns="250662" rtlCol="0"/>
          <a:lstStyle>
            <a:lvl1pPr algn="r">
              <a:defRPr sz="6300"/>
            </a:lvl1pPr>
          </a:lstStyle>
          <a:p>
            <a:pPr>
              <a:defRPr/>
            </a:pPr>
            <a:fld id="{369A4127-7500-4C05-B5C7-23F3B145D851}" type="datetimeFigureOut">
              <a:rPr lang="en-US"/>
              <a:pPr>
                <a:defRPr/>
              </a:pPr>
              <a:t>4/2/13</a:t>
            </a:fld>
            <a:endParaRPr lang="en-US" dirty="0"/>
          </a:p>
        </p:txBody>
      </p:sp>
      <p:sp>
        <p:nvSpPr>
          <p:cNvPr id="4" name="Slide Image Placeholder 3"/>
          <p:cNvSpPr>
            <a:spLocks noGrp="1" noRot="1" noChangeAspect="1"/>
          </p:cNvSpPr>
          <p:nvPr>
            <p:ph type="sldImg" idx="2"/>
          </p:nvPr>
        </p:nvSpPr>
        <p:spPr>
          <a:xfrm>
            <a:off x="6291263" y="3800475"/>
            <a:ext cx="25374600" cy="19030950"/>
          </a:xfrm>
          <a:prstGeom prst="rect">
            <a:avLst/>
          </a:prstGeom>
          <a:noFill/>
          <a:ln w="12700">
            <a:solidFill>
              <a:prstClr val="black"/>
            </a:solidFill>
          </a:ln>
        </p:spPr>
        <p:txBody>
          <a:bodyPr vert="horz" lIns="501350" tIns="250662" rIns="501350" bIns="250662" rtlCol="0" anchor="ctr"/>
          <a:lstStyle/>
          <a:p>
            <a:pPr lvl="0"/>
            <a:endParaRPr lang="en-US" noProof="0" dirty="0" smtClean="0"/>
          </a:p>
        </p:txBody>
      </p:sp>
      <p:sp>
        <p:nvSpPr>
          <p:cNvPr id="5" name="Notes Placeholder 4"/>
          <p:cNvSpPr>
            <a:spLocks noGrp="1"/>
          </p:cNvSpPr>
          <p:nvPr>
            <p:ph type="body" sz="quarter" idx="3"/>
          </p:nvPr>
        </p:nvSpPr>
        <p:spPr>
          <a:xfrm>
            <a:off x="3796438" y="24107569"/>
            <a:ext cx="30354786" cy="22832103"/>
          </a:xfrm>
          <a:prstGeom prst="rect">
            <a:avLst/>
          </a:prstGeom>
        </p:spPr>
        <p:txBody>
          <a:bodyPr vert="horz" lIns="501350" tIns="250662" rIns="501350" bIns="25066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48206726"/>
            <a:ext cx="16445610" cy="2534104"/>
          </a:xfrm>
          <a:prstGeom prst="rect">
            <a:avLst/>
          </a:prstGeom>
        </p:spPr>
        <p:txBody>
          <a:bodyPr vert="horz" lIns="501350" tIns="250662" rIns="501350" bIns="250662" rtlCol="0" anchor="b"/>
          <a:lstStyle>
            <a:lvl1pPr algn="l">
              <a:defRPr sz="6300"/>
            </a:lvl1pPr>
          </a:lstStyle>
          <a:p>
            <a:pPr>
              <a:defRPr/>
            </a:pPr>
            <a:endParaRPr lang="en-US" dirty="0"/>
          </a:p>
        </p:txBody>
      </p:sp>
      <p:sp>
        <p:nvSpPr>
          <p:cNvPr id="7" name="Slide Number Placeholder 6"/>
          <p:cNvSpPr>
            <a:spLocks noGrp="1"/>
          </p:cNvSpPr>
          <p:nvPr>
            <p:ph type="sldNum" sz="quarter" idx="5"/>
          </p:nvPr>
        </p:nvSpPr>
        <p:spPr>
          <a:xfrm>
            <a:off x="21493758" y="48206726"/>
            <a:ext cx="16445610" cy="2534104"/>
          </a:xfrm>
          <a:prstGeom prst="rect">
            <a:avLst/>
          </a:prstGeom>
        </p:spPr>
        <p:txBody>
          <a:bodyPr vert="horz" lIns="501350" tIns="250662" rIns="501350" bIns="250662" rtlCol="0" anchor="b"/>
          <a:lstStyle>
            <a:lvl1pPr algn="r">
              <a:defRPr sz="6300"/>
            </a:lvl1pPr>
          </a:lstStyle>
          <a:p>
            <a:pPr>
              <a:defRPr/>
            </a:pPr>
            <a:fld id="{D25CF2F9-C245-415F-841E-1C9CDDD6D3E2}" type="slidenum">
              <a:rPr lang="en-US"/>
              <a:pPr>
                <a:defRPr/>
              </a:pPr>
              <a:t>‹#›</a:t>
            </a:fld>
            <a:endParaRPr lang="en-US" dirty="0"/>
          </a:p>
        </p:txBody>
      </p:sp>
    </p:spTree>
    <p:extLst>
      <p:ext uri="{BB962C8B-B14F-4D97-AF65-F5344CB8AC3E}">
        <p14:creationId xmlns:p14="http://schemas.microsoft.com/office/powerpoint/2010/main" val="2161790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308F1DE-0C1D-45E3-B2DB-B85A952C68F0}" type="slidenum">
              <a:rPr lang="en-US" smtClean="0"/>
              <a:pPr/>
              <a:t>1</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invGray">
          <a:xfrm>
            <a:off x="49188688" y="2489200"/>
            <a:ext cx="2017712" cy="176561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a:defRPr/>
            </a:pPr>
            <a:endParaRPr lang="en-US" dirty="0"/>
          </a:p>
        </p:txBody>
      </p:sp>
      <p:sp>
        <p:nvSpPr>
          <p:cNvPr id="5" name="Freeform 3"/>
          <p:cNvSpPr>
            <a:spLocks/>
          </p:cNvSpPr>
          <p:nvPr/>
        </p:nvSpPr>
        <p:spPr bwMode="invGray">
          <a:xfrm>
            <a:off x="0" y="0"/>
            <a:ext cx="51206400" cy="11947525"/>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defRPr/>
            </a:pPr>
            <a:endParaRPr lang="en-US" dirty="0"/>
          </a:p>
        </p:txBody>
      </p:sp>
      <p:sp>
        <p:nvSpPr>
          <p:cNvPr id="6" name="Freeform 4"/>
          <p:cNvSpPr>
            <a:spLocks/>
          </p:cNvSpPr>
          <p:nvPr/>
        </p:nvSpPr>
        <p:spPr bwMode="invGray">
          <a:xfrm>
            <a:off x="0" y="6516688"/>
            <a:ext cx="51206400" cy="31888112"/>
          </a:xfrm>
          <a:custGeom>
            <a:avLst/>
            <a:gdLst/>
            <a:ahLst/>
            <a:cxnLst>
              <a:cxn ang="0">
                <a:pos x="0" y="582"/>
              </a:cxn>
              <a:cxn ang="0">
                <a:pos x="2640" y="267"/>
              </a:cxn>
              <a:cxn ang="0">
                <a:pos x="3373" y="160"/>
              </a:cxn>
              <a:cxn ang="0">
                <a:pos x="5760" y="358"/>
              </a:cxn>
              <a:cxn ang="0">
                <a:pos x="5760" y="3587"/>
              </a:cxn>
              <a:cxn ang="0">
                <a:pos x="0" y="3587"/>
              </a:cxn>
              <a:cxn ang="0">
                <a:pos x="0" y="582"/>
              </a:cxn>
            </a:cxnLst>
            <a:rect l="0" t="0" r="r" b="b"/>
            <a:pathLst>
              <a:path w="5760" h="3587">
                <a:moveTo>
                  <a:pt x="0" y="582"/>
                </a:moveTo>
                <a:cubicBezTo>
                  <a:pt x="1027" y="680"/>
                  <a:pt x="1960" y="387"/>
                  <a:pt x="2640" y="267"/>
                </a:cubicBezTo>
                <a:cubicBezTo>
                  <a:pt x="2640" y="267"/>
                  <a:pt x="3268" y="180"/>
                  <a:pt x="3373" y="160"/>
                </a:cubicBezTo>
                <a:cubicBezTo>
                  <a:pt x="4120" y="0"/>
                  <a:pt x="5280" y="358"/>
                  <a:pt x="5760" y="358"/>
                </a:cubicBezTo>
                <a:lnTo>
                  <a:pt x="5760" y="3587"/>
                </a:lnTo>
                <a:lnTo>
                  <a:pt x="0" y="3587"/>
                </a:lnTo>
                <a:cubicBezTo>
                  <a:pt x="0" y="3587"/>
                  <a:pt x="0" y="582"/>
                  <a:pt x="0" y="582"/>
                </a:cubicBezTo>
                <a:close/>
              </a:path>
            </a:pathLst>
          </a:custGeom>
          <a:gradFill rotWithShape="0">
            <a:gsLst>
              <a:gs pos="0">
                <a:schemeClr val="bg2"/>
              </a:gs>
              <a:gs pos="50000">
                <a:schemeClr val="bg1"/>
              </a:gs>
              <a:gs pos="100000">
                <a:schemeClr val="bg2"/>
              </a:gs>
            </a:gsLst>
            <a:lin ang="0" scaled="1"/>
          </a:gradFill>
          <a:ln w="9525" cap="flat">
            <a:noFill/>
            <a:prstDash val="solid"/>
            <a:round/>
            <a:headEnd type="none" w="med" len="med"/>
            <a:tailEnd type="none" w="med" len="med"/>
          </a:ln>
          <a:effectLst/>
        </p:spPr>
        <p:txBody>
          <a:bodyPr wrap="none" anchor="ctr"/>
          <a:lstStyle/>
          <a:p>
            <a:pPr>
              <a:defRPr/>
            </a:pPr>
            <a:endParaRPr lang="en-US" dirty="0"/>
          </a:p>
        </p:txBody>
      </p:sp>
      <p:sp>
        <p:nvSpPr>
          <p:cNvPr id="7" name="Freeform 5"/>
          <p:cNvSpPr>
            <a:spLocks/>
          </p:cNvSpPr>
          <p:nvPr/>
        </p:nvSpPr>
        <p:spPr bwMode="invGray">
          <a:xfrm>
            <a:off x="0" y="1636713"/>
            <a:ext cx="51206400" cy="4781550"/>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a:defRPr/>
            </a:pPr>
            <a:endParaRPr lang="en-US" dirty="0"/>
          </a:p>
        </p:txBody>
      </p:sp>
      <p:sp>
        <p:nvSpPr>
          <p:cNvPr id="8" name="Freeform 6"/>
          <p:cNvSpPr>
            <a:spLocks/>
          </p:cNvSpPr>
          <p:nvPr/>
        </p:nvSpPr>
        <p:spPr bwMode="hidden">
          <a:xfrm>
            <a:off x="0" y="13468350"/>
            <a:ext cx="51206400" cy="599122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a:defRPr/>
            </a:pPr>
            <a:endParaRPr lang="en-US" dirty="0"/>
          </a:p>
        </p:txBody>
      </p:sp>
      <p:sp>
        <p:nvSpPr>
          <p:cNvPr id="9" name="Freeform 7"/>
          <p:cNvSpPr>
            <a:spLocks/>
          </p:cNvSpPr>
          <p:nvPr/>
        </p:nvSpPr>
        <p:spPr bwMode="white">
          <a:xfrm>
            <a:off x="13868400" y="8524875"/>
            <a:ext cx="37338000" cy="29879925"/>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defRPr/>
            </a:pPr>
            <a:endParaRPr lang="en-US" dirty="0"/>
          </a:p>
        </p:txBody>
      </p:sp>
      <p:sp>
        <p:nvSpPr>
          <p:cNvPr id="10" name="Freeform 8"/>
          <p:cNvSpPr>
            <a:spLocks/>
          </p:cNvSpPr>
          <p:nvPr/>
        </p:nvSpPr>
        <p:spPr bwMode="invGray">
          <a:xfrm>
            <a:off x="0" y="19281775"/>
            <a:ext cx="51206400" cy="17113250"/>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a:defRPr/>
            </a:pPr>
            <a:endParaRPr lang="en-US" dirty="0"/>
          </a:p>
        </p:txBody>
      </p:sp>
      <p:sp>
        <p:nvSpPr>
          <p:cNvPr id="11" name="Freeform 9"/>
          <p:cNvSpPr>
            <a:spLocks/>
          </p:cNvSpPr>
          <p:nvPr/>
        </p:nvSpPr>
        <p:spPr bwMode="white">
          <a:xfrm>
            <a:off x="0" y="19896138"/>
            <a:ext cx="34928175" cy="18845212"/>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cap="flat">
            <a:noFill/>
            <a:prstDash val="solid"/>
            <a:round/>
            <a:headEnd type="none" w="med" len="med"/>
            <a:tailEnd type="none" w="med" len="med"/>
          </a:ln>
          <a:effectLst/>
        </p:spPr>
        <p:txBody>
          <a:bodyPr wrap="none" anchor="ctr"/>
          <a:lstStyle/>
          <a:p>
            <a:pPr>
              <a:defRPr/>
            </a:pPr>
            <a:endParaRPr lang="en-US" dirty="0"/>
          </a:p>
        </p:txBody>
      </p:sp>
      <p:sp>
        <p:nvSpPr>
          <p:cNvPr id="3082" name="Rectangle 10"/>
          <p:cNvSpPr>
            <a:spLocks noGrp="1" noChangeArrowheads="1"/>
          </p:cNvSpPr>
          <p:nvPr>
            <p:ph type="ctrTitle"/>
          </p:nvPr>
        </p:nvSpPr>
        <p:spPr bwMode="auto">
          <a:xfrm>
            <a:off x="3840163" y="12801600"/>
            <a:ext cx="43526075" cy="6400800"/>
          </a:xfrm>
          <a:prstGeom prst="rect">
            <a:avLst/>
          </a:prstGeom>
          <a:noFill/>
          <a:ln>
            <a:miter lim="800000"/>
            <a:headEnd/>
            <a:tailEnd/>
          </a:ln>
        </p:spPr>
        <p:txBody>
          <a:bodyPr vert="horz" wrap="square" lIns="512035" tIns="256017" rIns="512035" bIns="256017" numCol="1" anchor="ctr" anchorCtr="0" compatLnSpc="1">
            <a:prstTxWarp prst="textNoShape">
              <a:avLst/>
            </a:prstTxWarp>
          </a:bodyPr>
          <a:lstStyle>
            <a:lvl1pPr>
              <a:defRPr/>
            </a:lvl1pPr>
          </a:lstStyle>
          <a:p>
            <a:r>
              <a:rPr lang="en-US"/>
              <a:t>Click to edit Master title style</a:t>
            </a:r>
          </a:p>
        </p:txBody>
      </p:sp>
      <p:sp>
        <p:nvSpPr>
          <p:cNvPr id="3083" name="Rectangle 11"/>
          <p:cNvSpPr>
            <a:spLocks noGrp="1" noChangeArrowheads="1"/>
          </p:cNvSpPr>
          <p:nvPr>
            <p:ph type="subTitle" idx="1"/>
          </p:nvPr>
        </p:nvSpPr>
        <p:spPr>
          <a:xfrm>
            <a:off x="7681913" y="21763038"/>
            <a:ext cx="35842575" cy="9813925"/>
          </a:xfrm>
        </p:spPr>
        <p:txBody>
          <a:bodyPr/>
          <a:lstStyle>
            <a:lvl1pPr marL="0" indent="0" algn="ctr">
              <a:buFontTx/>
              <a:buNone/>
              <a:defRPr/>
            </a:lvl1pPr>
          </a:lstStyle>
          <a:p>
            <a:r>
              <a:rPr lang="en-US"/>
              <a:t>Click to edit Master subtitle style</a:t>
            </a:r>
          </a:p>
        </p:txBody>
      </p:sp>
      <p:sp>
        <p:nvSpPr>
          <p:cNvPr id="12" name="Rectangle 12"/>
          <p:cNvSpPr>
            <a:spLocks noGrp="1" noChangeArrowheads="1"/>
          </p:cNvSpPr>
          <p:nvPr>
            <p:ph type="dt" sz="half" idx="10"/>
          </p:nvPr>
        </p:nvSpPr>
        <p:spPr bwMode="auto">
          <a:xfrm>
            <a:off x="3840163" y="34991675"/>
            <a:ext cx="10668000" cy="2559050"/>
          </a:xfrm>
          <a:prstGeom prst="rect">
            <a:avLst/>
          </a:prstGeom>
          <a:ln>
            <a:miter lim="800000"/>
            <a:headEnd/>
            <a:tailEnd/>
          </a:ln>
        </p:spPr>
        <p:txBody>
          <a:bodyPr vert="horz" wrap="square" lIns="512035" tIns="256017" rIns="512035" bIns="256017" numCol="1" anchor="t" anchorCtr="0" compatLnSpc="1">
            <a:prstTxWarp prst="textNoShape">
              <a:avLst/>
            </a:prstTxWarp>
          </a:bodyPr>
          <a:lstStyle>
            <a:lvl1pPr algn="l">
              <a:spcBef>
                <a:spcPct val="50000"/>
              </a:spcBef>
              <a:defRPr sz="7800">
                <a:solidFill>
                  <a:srgbClr val="FFFFCC"/>
                </a:solidFill>
              </a:defRPr>
            </a:lvl1pPr>
          </a:lstStyle>
          <a:p>
            <a:pPr>
              <a:defRPr/>
            </a:pPr>
            <a:endParaRPr lang="en-US" dirty="0"/>
          </a:p>
        </p:txBody>
      </p:sp>
      <p:sp>
        <p:nvSpPr>
          <p:cNvPr id="13" name="Rectangle 13"/>
          <p:cNvSpPr>
            <a:spLocks noGrp="1" noChangeArrowheads="1"/>
          </p:cNvSpPr>
          <p:nvPr>
            <p:ph type="ftr" sz="quarter" idx="11"/>
          </p:nvPr>
        </p:nvSpPr>
        <p:spPr bwMode="auto">
          <a:xfrm>
            <a:off x="17495838" y="34991675"/>
            <a:ext cx="16214725" cy="2559050"/>
          </a:xfrm>
          <a:prstGeom prst="rect">
            <a:avLst/>
          </a:prstGeom>
          <a:ln>
            <a:miter lim="800000"/>
            <a:headEnd/>
            <a:tailEnd/>
          </a:ln>
        </p:spPr>
        <p:txBody>
          <a:bodyPr vert="horz" wrap="square" lIns="512035" tIns="256017" rIns="512035" bIns="256017" numCol="1" anchor="t" anchorCtr="0" compatLnSpc="1">
            <a:prstTxWarp prst="textNoShape">
              <a:avLst/>
            </a:prstTxWarp>
          </a:bodyPr>
          <a:lstStyle>
            <a:lvl1pPr>
              <a:spcBef>
                <a:spcPct val="50000"/>
              </a:spcBef>
              <a:defRPr sz="7800">
                <a:solidFill>
                  <a:srgbClr val="FFFFCC"/>
                </a:solidFill>
              </a:defRPr>
            </a:lvl1pPr>
          </a:lstStyle>
          <a:p>
            <a:pPr>
              <a:defRPr/>
            </a:pPr>
            <a:endParaRPr lang="en-US" dirty="0"/>
          </a:p>
        </p:txBody>
      </p:sp>
      <p:sp>
        <p:nvSpPr>
          <p:cNvPr id="14" name="Rectangle 14"/>
          <p:cNvSpPr>
            <a:spLocks noGrp="1" noChangeArrowheads="1"/>
          </p:cNvSpPr>
          <p:nvPr>
            <p:ph type="sldNum" sz="quarter" idx="12"/>
          </p:nvPr>
        </p:nvSpPr>
        <p:spPr bwMode="auto">
          <a:xfrm>
            <a:off x="36698238" y="34991675"/>
            <a:ext cx="10668000" cy="2559050"/>
          </a:xfrm>
          <a:prstGeom prst="rect">
            <a:avLst/>
          </a:prstGeom>
          <a:ln>
            <a:miter lim="800000"/>
            <a:headEnd/>
            <a:tailEnd/>
          </a:ln>
        </p:spPr>
        <p:txBody>
          <a:bodyPr vert="horz" wrap="square" lIns="512035" tIns="256017" rIns="512035" bIns="256017" numCol="1" anchor="t" anchorCtr="0" compatLnSpc="1">
            <a:prstTxWarp prst="textNoShape">
              <a:avLst/>
            </a:prstTxWarp>
          </a:bodyPr>
          <a:lstStyle>
            <a:lvl1pPr algn="r">
              <a:spcBef>
                <a:spcPct val="50000"/>
              </a:spcBef>
              <a:defRPr sz="7800">
                <a:solidFill>
                  <a:srgbClr val="FFFFCC"/>
                </a:solidFill>
              </a:defRPr>
            </a:lvl1pPr>
          </a:lstStyle>
          <a:p>
            <a:pPr>
              <a:defRPr/>
            </a:pPr>
            <a:fld id="{08E3CB6F-117B-4C8F-826C-D5110BE45F26}"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0-#ppt_w/2"/>
                                          </p:val>
                                        </p:tav>
                                        <p:tav tm="100000">
                                          <p:val>
                                            <p:strVal val="#ppt_x"/>
                                          </p:val>
                                        </p:tav>
                                      </p:tavLst>
                                    </p:anim>
                                    <p:anim calcmode="lin" valueType="num">
                                      <p:cBhvr additive="base">
                                        <p:cTn id="8" dur="5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60638" y="1538288"/>
            <a:ext cx="46085125" cy="64008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0" y="24679275"/>
            <a:ext cx="43526075" cy="76263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0" y="16278225"/>
            <a:ext cx="43526075" cy="84010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60638" y="1538288"/>
            <a:ext cx="46085125" cy="64008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0"/>
            <a:ext cx="25527000" cy="3840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679400" y="0"/>
            <a:ext cx="25527000" cy="3840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538288"/>
            <a:ext cx="46085125" cy="64008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38" y="8596313"/>
            <a:ext cx="22625050" cy="35829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60638" y="12179300"/>
            <a:ext cx="22625050" cy="22126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775" y="8596313"/>
            <a:ext cx="22632988" cy="35829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6012775" y="12179300"/>
            <a:ext cx="22632988" cy="221265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60638" y="1538288"/>
            <a:ext cx="46085125" cy="64008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528763"/>
            <a:ext cx="16846550" cy="6507162"/>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0019963" y="1528763"/>
            <a:ext cx="28625800" cy="32777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38" y="8035925"/>
            <a:ext cx="16846550" cy="262699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175" y="26882725"/>
            <a:ext cx="30724475" cy="317500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0036175" y="3432175"/>
            <a:ext cx="30724475" cy="23042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0036175" y="30057725"/>
            <a:ext cx="30724475" cy="45069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560638" y="1538288"/>
            <a:ext cx="46085125" cy="64008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404800" y="0"/>
            <a:ext cx="12801600" cy="384048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38252400" cy="3840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solidFill>
          <a:srgbClr val="EDDECB"/>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invGray">
          <a:xfrm>
            <a:off x="49188688" y="2489200"/>
            <a:ext cx="2017712" cy="17656175"/>
          </a:xfrm>
          <a:prstGeom prst="rect">
            <a:avLst/>
          </a:prstGeom>
          <a:gradFill rotWithShape="0">
            <a:gsLst>
              <a:gs pos="0">
                <a:schemeClr val="bg2"/>
              </a:gs>
              <a:gs pos="50000">
                <a:schemeClr val="hlink"/>
              </a:gs>
              <a:gs pos="100000">
                <a:schemeClr val="bg2"/>
              </a:gs>
            </a:gsLst>
            <a:lin ang="0" scaled="1"/>
          </a:gradFill>
          <a:ln w="9525">
            <a:noFill/>
            <a:miter lim="800000"/>
            <a:headEnd/>
            <a:tailEnd/>
          </a:ln>
        </p:spPr>
        <p:txBody>
          <a:bodyPr wrap="none" anchor="ctr"/>
          <a:lstStyle/>
          <a:p>
            <a:pPr>
              <a:defRPr/>
            </a:pPr>
            <a:endParaRPr lang="en-US" dirty="0"/>
          </a:p>
        </p:txBody>
      </p:sp>
      <p:sp>
        <p:nvSpPr>
          <p:cNvPr id="2051" name="Freeform 3"/>
          <p:cNvSpPr>
            <a:spLocks/>
          </p:cNvSpPr>
          <p:nvPr/>
        </p:nvSpPr>
        <p:spPr bwMode="invGray">
          <a:xfrm>
            <a:off x="0" y="0"/>
            <a:ext cx="51206400" cy="11947525"/>
          </a:xfrm>
          <a:custGeom>
            <a:avLst/>
            <a:gdLst/>
            <a:ahLst/>
            <a:cxnLst>
              <a:cxn ang="0">
                <a:pos x="0" y="0"/>
              </a:cxn>
              <a:cxn ang="0">
                <a:pos x="5760" y="0"/>
              </a:cxn>
              <a:cxn ang="0">
                <a:pos x="5760" y="720"/>
              </a:cxn>
              <a:cxn ang="0">
                <a:pos x="3600" y="624"/>
              </a:cxn>
              <a:cxn ang="0">
                <a:pos x="0" y="1000"/>
              </a:cxn>
              <a:cxn ang="0">
                <a:pos x="0" y="0"/>
              </a:cxn>
            </a:cxnLst>
            <a:rect l="0" t="0" r="r" b="b"/>
            <a:pathLst>
              <a:path w="5760" h="1104">
                <a:moveTo>
                  <a:pt x="0" y="0"/>
                </a:moveTo>
                <a:lnTo>
                  <a:pt x="5760" y="0"/>
                </a:lnTo>
                <a:lnTo>
                  <a:pt x="5760" y="720"/>
                </a:lnTo>
                <a:cubicBezTo>
                  <a:pt x="5400" y="824"/>
                  <a:pt x="4560" y="577"/>
                  <a:pt x="3600" y="624"/>
                </a:cubicBezTo>
                <a:cubicBezTo>
                  <a:pt x="2640" y="671"/>
                  <a:pt x="600" y="1104"/>
                  <a:pt x="0" y="1000"/>
                </a:cubicBezTo>
                <a:lnTo>
                  <a:pt x="0" y="0"/>
                </a:lnTo>
                <a:close/>
              </a:path>
            </a:pathLst>
          </a:custGeom>
          <a:gradFill rotWithShape="0">
            <a:gsLst>
              <a:gs pos="0">
                <a:schemeClr val="bg2"/>
              </a:gs>
              <a:gs pos="50000">
                <a:schemeClr val="bg1"/>
              </a:gs>
              <a:gs pos="100000">
                <a:schemeClr val="bg2"/>
              </a:gs>
            </a:gsLst>
            <a:lin ang="0" scaled="1"/>
          </a:gradFill>
          <a:ln w="9525">
            <a:noFill/>
            <a:round/>
            <a:headEnd/>
            <a:tailEnd/>
          </a:ln>
        </p:spPr>
        <p:txBody>
          <a:bodyPr wrap="none" anchor="ctr"/>
          <a:lstStyle/>
          <a:p>
            <a:pPr>
              <a:defRPr/>
            </a:pPr>
            <a:endParaRPr lang="en-US" dirty="0"/>
          </a:p>
        </p:txBody>
      </p:sp>
      <p:sp>
        <p:nvSpPr>
          <p:cNvPr id="2053" name="Freeform 5"/>
          <p:cNvSpPr>
            <a:spLocks/>
          </p:cNvSpPr>
          <p:nvPr/>
        </p:nvSpPr>
        <p:spPr bwMode="invGray">
          <a:xfrm>
            <a:off x="0" y="1636713"/>
            <a:ext cx="51206400" cy="4781550"/>
          </a:xfrm>
          <a:custGeom>
            <a:avLst/>
            <a:gdLst/>
            <a:ahLst/>
            <a:cxnLst>
              <a:cxn ang="0">
                <a:pos x="0" y="163"/>
              </a:cxn>
              <a:cxn ang="0">
                <a:pos x="0" y="403"/>
              </a:cxn>
              <a:cxn ang="0">
                <a:pos x="1773" y="443"/>
              </a:cxn>
              <a:cxn ang="0">
                <a:pos x="4573" y="176"/>
              </a:cxn>
              <a:cxn ang="0">
                <a:pos x="5760" y="536"/>
              </a:cxn>
              <a:cxn ang="0">
                <a:pos x="5760" y="163"/>
              </a:cxn>
              <a:cxn ang="0">
                <a:pos x="4560" y="29"/>
              </a:cxn>
              <a:cxn ang="0">
                <a:pos x="1987" y="336"/>
              </a:cxn>
              <a:cxn ang="0">
                <a:pos x="0" y="163"/>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w="9525">
            <a:noFill/>
            <a:round/>
            <a:headEnd/>
            <a:tailEnd/>
          </a:ln>
        </p:spPr>
        <p:txBody>
          <a:bodyPr wrap="none" anchor="ctr"/>
          <a:lstStyle/>
          <a:p>
            <a:pPr>
              <a:defRPr/>
            </a:pPr>
            <a:endParaRPr lang="en-US" dirty="0"/>
          </a:p>
        </p:txBody>
      </p:sp>
      <p:sp>
        <p:nvSpPr>
          <p:cNvPr id="2054" name="Freeform 6"/>
          <p:cNvSpPr>
            <a:spLocks/>
          </p:cNvSpPr>
          <p:nvPr/>
        </p:nvSpPr>
        <p:spPr bwMode="invGray">
          <a:xfrm>
            <a:off x="0" y="13468350"/>
            <a:ext cx="51206400" cy="5991225"/>
          </a:xfrm>
          <a:custGeom>
            <a:avLst/>
            <a:gdLst/>
            <a:ahLst/>
            <a:cxnLst>
              <a:cxn ang="0">
                <a:pos x="0" y="246"/>
              </a:cxn>
              <a:cxn ang="0">
                <a:pos x="0" y="406"/>
              </a:cxn>
              <a:cxn ang="0">
                <a:pos x="1280" y="645"/>
              </a:cxn>
              <a:cxn ang="0">
                <a:pos x="1627" y="580"/>
              </a:cxn>
              <a:cxn ang="0">
                <a:pos x="4493" y="113"/>
              </a:cxn>
              <a:cxn ang="0">
                <a:pos x="5760" y="606"/>
              </a:cxn>
              <a:cxn ang="0">
                <a:pos x="5760" y="233"/>
              </a:cxn>
              <a:cxn ang="0">
                <a:pos x="4040" y="33"/>
              </a:cxn>
              <a:cxn ang="0">
                <a:pos x="1093" y="433"/>
              </a:cxn>
              <a:cxn ang="0">
                <a:pos x="0" y="246"/>
              </a:cxn>
            </a:cxnLst>
            <a:rect l="0" t="0" r="r" b="b"/>
            <a:pathLst>
              <a:path w="5760" h="674">
                <a:moveTo>
                  <a:pt x="0" y="246"/>
                </a:moveTo>
                <a:lnTo>
                  <a:pt x="0" y="406"/>
                </a:lnTo>
                <a:cubicBezTo>
                  <a:pt x="213" y="463"/>
                  <a:pt x="1009" y="616"/>
                  <a:pt x="1280" y="645"/>
                </a:cubicBezTo>
                <a:cubicBezTo>
                  <a:pt x="1551" y="674"/>
                  <a:pt x="1092" y="669"/>
                  <a:pt x="1627" y="580"/>
                </a:cubicBezTo>
                <a:cubicBezTo>
                  <a:pt x="2162" y="491"/>
                  <a:pt x="3804" y="109"/>
                  <a:pt x="4493" y="113"/>
                </a:cubicBezTo>
                <a:cubicBezTo>
                  <a:pt x="5182" y="117"/>
                  <a:pt x="5549" y="586"/>
                  <a:pt x="5760" y="606"/>
                </a:cubicBezTo>
                <a:lnTo>
                  <a:pt x="5760" y="233"/>
                </a:lnTo>
                <a:cubicBezTo>
                  <a:pt x="5471" y="158"/>
                  <a:pt x="4818" y="0"/>
                  <a:pt x="4040" y="33"/>
                </a:cubicBezTo>
                <a:cubicBezTo>
                  <a:pt x="3262" y="66"/>
                  <a:pt x="1766" y="398"/>
                  <a:pt x="1093" y="433"/>
                </a:cubicBezTo>
                <a:cubicBezTo>
                  <a:pt x="420" y="468"/>
                  <a:pt x="228" y="285"/>
                  <a:pt x="0" y="246"/>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a:defRPr/>
            </a:pPr>
            <a:endParaRPr lang="en-US" dirty="0"/>
          </a:p>
        </p:txBody>
      </p:sp>
      <p:sp>
        <p:nvSpPr>
          <p:cNvPr id="2055" name="Freeform 7"/>
          <p:cNvSpPr>
            <a:spLocks/>
          </p:cNvSpPr>
          <p:nvPr/>
        </p:nvSpPr>
        <p:spPr bwMode="white">
          <a:xfrm>
            <a:off x="13868400" y="8524875"/>
            <a:ext cx="37338000" cy="29879925"/>
          </a:xfrm>
          <a:custGeom>
            <a:avLst/>
            <a:gdLst/>
            <a:ahLst/>
            <a:cxnLst>
              <a:cxn ang="0">
                <a:pos x="0" y="3361"/>
              </a:cxn>
              <a:cxn ang="0">
                <a:pos x="1054" y="295"/>
              </a:cxn>
              <a:cxn ang="0">
                <a:pos x="4200" y="1588"/>
              </a:cxn>
              <a:cxn ang="0">
                <a:pos x="4200" y="2028"/>
              </a:cxn>
              <a:cxn ang="0">
                <a:pos x="1200" y="442"/>
              </a:cxn>
              <a:cxn ang="0">
                <a:pos x="347" y="3361"/>
              </a:cxn>
              <a:cxn ang="0">
                <a:pos x="0" y="3361"/>
              </a:cxn>
            </a:cxnLst>
            <a:rect l="0" t="0" r="r" b="b"/>
            <a:pathLst>
              <a:path w="4200" h="3361">
                <a:moveTo>
                  <a:pt x="0" y="3361"/>
                </a:moveTo>
                <a:cubicBezTo>
                  <a:pt x="118" y="2850"/>
                  <a:pt x="354" y="590"/>
                  <a:pt x="1054" y="295"/>
                </a:cubicBezTo>
                <a:cubicBezTo>
                  <a:pt x="1754" y="0"/>
                  <a:pt x="3676" y="1299"/>
                  <a:pt x="4200" y="1588"/>
                </a:cubicBezTo>
                <a:lnTo>
                  <a:pt x="4200" y="2028"/>
                </a:lnTo>
                <a:cubicBezTo>
                  <a:pt x="3700" y="1837"/>
                  <a:pt x="1842" y="220"/>
                  <a:pt x="1200" y="442"/>
                </a:cubicBezTo>
                <a:cubicBezTo>
                  <a:pt x="558" y="664"/>
                  <a:pt x="547" y="2875"/>
                  <a:pt x="347" y="3361"/>
                </a:cubicBezTo>
                <a:lnTo>
                  <a:pt x="0" y="3361"/>
                </a:lnTo>
                <a:close/>
              </a:path>
            </a:pathLst>
          </a:custGeom>
          <a:gradFill rotWithShape="0">
            <a:gsLst>
              <a:gs pos="0">
                <a:schemeClr val="accent2"/>
              </a:gs>
              <a:gs pos="50000">
                <a:schemeClr val="bg1"/>
              </a:gs>
              <a:gs pos="100000">
                <a:schemeClr val="accent2"/>
              </a:gs>
            </a:gsLst>
            <a:lin ang="5400000" scaled="1"/>
          </a:gradFill>
          <a:ln w="9525">
            <a:noFill/>
            <a:round/>
            <a:headEnd/>
            <a:tailEnd/>
          </a:ln>
        </p:spPr>
        <p:txBody>
          <a:bodyPr wrap="none" anchor="ctr"/>
          <a:lstStyle/>
          <a:p>
            <a:pPr>
              <a:defRPr/>
            </a:pPr>
            <a:endParaRPr lang="en-US" dirty="0"/>
          </a:p>
        </p:txBody>
      </p:sp>
      <p:sp>
        <p:nvSpPr>
          <p:cNvPr id="2056" name="Freeform 8"/>
          <p:cNvSpPr>
            <a:spLocks/>
          </p:cNvSpPr>
          <p:nvPr/>
        </p:nvSpPr>
        <p:spPr bwMode="white">
          <a:xfrm>
            <a:off x="0" y="19281775"/>
            <a:ext cx="51206400" cy="17113250"/>
          </a:xfrm>
          <a:custGeom>
            <a:avLst/>
            <a:gdLst/>
            <a:ahLst/>
            <a:cxnLst>
              <a:cxn ang="0">
                <a:pos x="0" y="804"/>
              </a:cxn>
              <a:cxn ang="0">
                <a:pos x="0" y="991"/>
              </a:cxn>
              <a:cxn ang="0">
                <a:pos x="1547" y="1818"/>
              </a:cxn>
              <a:cxn ang="0">
                <a:pos x="3253" y="351"/>
              </a:cxn>
              <a:cxn ang="0">
                <a:pos x="5760" y="1537"/>
              </a:cxn>
              <a:cxn ang="0">
                <a:pos x="5760" y="1151"/>
              </a:cxn>
              <a:cxn ang="0">
                <a:pos x="3240" y="84"/>
              </a:cxn>
              <a:cxn ang="0">
                <a:pos x="1573" y="1671"/>
              </a:cxn>
              <a:cxn ang="0">
                <a:pos x="0" y="804"/>
              </a:cxn>
            </a:cxnLst>
            <a:rect l="0" t="0" r="r" b="b"/>
            <a:pathLst>
              <a:path w="5760" h="1925">
                <a:moveTo>
                  <a:pt x="0" y="804"/>
                </a:moveTo>
                <a:lnTo>
                  <a:pt x="0" y="991"/>
                </a:lnTo>
                <a:cubicBezTo>
                  <a:pt x="258" y="1160"/>
                  <a:pt x="1005" y="1925"/>
                  <a:pt x="1547" y="1818"/>
                </a:cubicBezTo>
                <a:cubicBezTo>
                  <a:pt x="2089" y="1711"/>
                  <a:pt x="2551" y="398"/>
                  <a:pt x="3253" y="351"/>
                </a:cubicBezTo>
                <a:cubicBezTo>
                  <a:pt x="3955" y="304"/>
                  <a:pt x="5342" y="1404"/>
                  <a:pt x="5760" y="1537"/>
                </a:cubicBezTo>
                <a:lnTo>
                  <a:pt x="5760" y="1151"/>
                </a:lnTo>
                <a:cubicBezTo>
                  <a:pt x="5405" y="1124"/>
                  <a:pt x="3982" y="0"/>
                  <a:pt x="3240" y="84"/>
                </a:cubicBezTo>
                <a:cubicBezTo>
                  <a:pt x="2542" y="171"/>
                  <a:pt x="2113" y="1551"/>
                  <a:pt x="1573" y="1671"/>
                </a:cubicBezTo>
                <a:cubicBezTo>
                  <a:pt x="1033" y="1791"/>
                  <a:pt x="262" y="826"/>
                  <a:pt x="0" y="804"/>
                </a:cubicBezTo>
                <a:close/>
              </a:path>
            </a:pathLst>
          </a:custGeom>
          <a:gradFill rotWithShape="0">
            <a:gsLst>
              <a:gs pos="0">
                <a:schemeClr val="bg1"/>
              </a:gs>
              <a:gs pos="50000">
                <a:schemeClr val="accent2"/>
              </a:gs>
              <a:gs pos="100000">
                <a:schemeClr val="bg1"/>
              </a:gs>
            </a:gsLst>
            <a:lin ang="0" scaled="1"/>
          </a:gradFill>
          <a:ln w="9525" cap="flat">
            <a:noFill/>
            <a:prstDash val="solid"/>
            <a:round/>
            <a:headEnd type="none" w="med" len="med"/>
            <a:tailEnd type="none" w="med" len="med"/>
          </a:ln>
          <a:effectLst/>
        </p:spPr>
        <p:txBody>
          <a:bodyPr wrap="none" anchor="ctr"/>
          <a:lstStyle/>
          <a:p>
            <a:pPr>
              <a:defRPr/>
            </a:pPr>
            <a:endParaRPr lang="en-US" dirty="0"/>
          </a:p>
        </p:txBody>
      </p:sp>
      <p:sp>
        <p:nvSpPr>
          <p:cNvPr id="2057" name="Freeform 9"/>
          <p:cNvSpPr>
            <a:spLocks/>
          </p:cNvSpPr>
          <p:nvPr/>
        </p:nvSpPr>
        <p:spPr bwMode="white">
          <a:xfrm>
            <a:off x="0" y="19896138"/>
            <a:ext cx="34928175" cy="18845212"/>
          </a:xfrm>
          <a:custGeom>
            <a:avLst/>
            <a:gdLst/>
            <a:ahLst/>
            <a:cxnLst>
              <a:cxn ang="0">
                <a:pos x="0" y="415"/>
              </a:cxn>
              <a:cxn ang="0">
                <a:pos x="0" y="508"/>
              </a:cxn>
              <a:cxn ang="0">
                <a:pos x="1933" y="229"/>
              </a:cxn>
              <a:cxn ang="0">
                <a:pos x="3920" y="1055"/>
              </a:cxn>
              <a:cxn ang="0">
                <a:pos x="3587" y="2082"/>
              </a:cxn>
              <a:cxn ang="0">
                <a:pos x="3947" y="829"/>
              </a:cxn>
              <a:cxn ang="0">
                <a:pos x="2253" y="69"/>
              </a:cxn>
              <a:cxn ang="0">
                <a:pos x="0" y="415"/>
              </a:cxn>
            </a:cxnLst>
            <a:rect l="0" t="0" r="r" b="b"/>
            <a:pathLst>
              <a:path w="4196" h="2120">
                <a:moveTo>
                  <a:pt x="0" y="415"/>
                </a:moveTo>
                <a:lnTo>
                  <a:pt x="0" y="508"/>
                </a:lnTo>
                <a:cubicBezTo>
                  <a:pt x="160" y="577"/>
                  <a:pt x="1280" y="138"/>
                  <a:pt x="1933" y="229"/>
                </a:cubicBezTo>
                <a:cubicBezTo>
                  <a:pt x="2586" y="320"/>
                  <a:pt x="3644" y="746"/>
                  <a:pt x="3920" y="1055"/>
                </a:cubicBezTo>
                <a:cubicBezTo>
                  <a:pt x="4196" y="1364"/>
                  <a:pt x="3583" y="2120"/>
                  <a:pt x="3587" y="2082"/>
                </a:cubicBezTo>
                <a:lnTo>
                  <a:pt x="3947" y="829"/>
                </a:lnTo>
                <a:cubicBezTo>
                  <a:pt x="3725" y="494"/>
                  <a:pt x="2911" y="138"/>
                  <a:pt x="2253" y="69"/>
                </a:cubicBezTo>
                <a:cubicBezTo>
                  <a:pt x="1595" y="0"/>
                  <a:pt x="469" y="343"/>
                  <a:pt x="0" y="415"/>
                </a:cubicBezTo>
                <a:close/>
              </a:path>
            </a:pathLst>
          </a:custGeom>
          <a:gradFill rotWithShape="0">
            <a:gsLst>
              <a:gs pos="0">
                <a:schemeClr val="accent2"/>
              </a:gs>
              <a:gs pos="50000">
                <a:schemeClr val="bg1"/>
              </a:gs>
              <a:gs pos="100000">
                <a:schemeClr val="accent2"/>
              </a:gs>
            </a:gsLst>
            <a:lin ang="5400000" scaled="1"/>
          </a:gradFill>
          <a:ln w="9525" cap="flat">
            <a:noFill/>
            <a:prstDash val="solid"/>
            <a:round/>
            <a:headEnd type="none" w="med" len="med"/>
            <a:tailEnd type="none" w="med" len="med"/>
          </a:ln>
          <a:effectLst/>
        </p:spPr>
        <p:txBody>
          <a:bodyPr wrap="none" anchor="ctr"/>
          <a:lstStyle/>
          <a:p>
            <a:pPr>
              <a:defRPr/>
            </a:pPr>
            <a:endParaRPr lang="en-US" dirty="0"/>
          </a:p>
        </p:txBody>
      </p:sp>
      <p:sp>
        <p:nvSpPr>
          <p:cNvPr id="2" name="Rectangle 11"/>
          <p:cNvSpPr>
            <a:spLocks noGrp="1" noChangeArrowheads="1"/>
          </p:cNvSpPr>
          <p:nvPr>
            <p:ph type="body" idx="1"/>
          </p:nvPr>
        </p:nvSpPr>
        <p:spPr bwMode="auto">
          <a:xfrm>
            <a:off x="0" y="0"/>
            <a:ext cx="51206400" cy="38404800"/>
          </a:xfrm>
          <a:prstGeom prst="rect">
            <a:avLst/>
          </a:prstGeom>
          <a:noFill/>
          <a:ln w="9525">
            <a:noFill/>
            <a:miter lim="800000"/>
            <a:headEnd/>
            <a:tailEnd/>
          </a:ln>
        </p:spPr>
        <p:txBody>
          <a:bodyPr vert="horz" wrap="square" lIns="512035" tIns="256017" rIns="512035" bIns="25601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708"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afterEffect">
                                  <p:stCondLst>
                                    <p:cond delay="100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0" fill="hold"/>
                                        <p:tgtEl>
                                          <p:spTgt spid="2050"/>
                                        </p:tgtEl>
                                        <p:attrNameLst>
                                          <p:attrName>ppt_x</p:attrName>
                                        </p:attrNameLst>
                                      </p:cBhvr>
                                      <p:tavLst>
                                        <p:tav tm="0">
                                          <p:val>
                                            <p:strVal val="0-#ppt_w/2"/>
                                          </p:val>
                                        </p:tav>
                                        <p:tav tm="100000">
                                          <p:val>
                                            <p:strVal val="#ppt_x"/>
                                          </p:val>
                                        </p:tav>
                                      </p:tavLst>
                                    </p:anim>
                                    <p:anim calcmode="lin" valueType="num">
                                      <p:cBhvr additive="base">
                                        <p:cTn id="8" dur="5000" fill="hold"/>
                                        <p:tgtEl>
                                          <p:spTgt spid="20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txStyles>
    <p:titleStyle>
      <a:lvl1pPr algn="ctr" defTabSz="5121275" rtl="0" eaLnBrk="0" fontAlgn="base" hangingPunct="0">
        <a:spcBef>
          <a:spcPct val="0"/>
        </a:spcBef>
        <a:spcAft>
          <a:spcPct val="0"/>
        </a:spcAft>
        <a:defRPr kumimoji="1" sz="24600">
          <a:solidFill>
            <a:schemeClr val="tx2"/>
          </a:solidFill>
          <a:latin typeface="+mj-lt"/>
          <a:ea typeface="+mj-ea"/>
          <a:cs typeface="+mj-cs"/>
        </a:defRPr>
      </a:lvl1pPr>
      <a:lvl2pPr algn="ctr" defTabSz="5121275" rtl="0" eaLnBrk="0" fontAlgn="base" hangingPunct="0">
        <a:spcBef>
          <a:spcPct val="0"/>
        </a:spcBef>
        <a:spcAft>
          <a:spcPct val="0"/>
        </a:spcAft>
        <a:defRPr kumimoji="1" sz="24600">
          <a:solidFill>
            <a:schemeClr val="tx2"/>
          </a:solidFill>
          <a:latin typeface="Times New Roman" pitchFamily="18" charset="0"/>
        </a:defRPr>
      </a:lvl2pPr>
      <a:lvl3pPr algn="ctr" defTabSz="5121275" rtl="0" eaLnBrk="0" fontAlgn="base" hangingPunct="0">
        <a:spcBef>
          <a:spcPct val="0"/>
        </a:spcBef>
        <a:spcAft>
          <a:spcPct val="0"/>
        </a:spcAft>
        <a:defRPr kumimoji="1" sz="24600">
          <a:solidFill>
            <a:schemeClr val="tx2"/>
          </a:solidFill>
          <a:latin typeface="Times New Roman" pitchFamily="18" charset="0"/>
        </a:defRPr>
      </a:lvl3pPr>
      <a:lvl4pPr algn="ctr" defTabSz="5121275" rtl="0" eaLnBrk="0" fontAlgn="base" hangingPunct="0">
        <a:spcBef>
          <a:spcPct val="0"/>
        </a:spcBef>
        <a:spcAft>
          <a:spcPct val="0"/>
        </a:spcAft>
        <a:defRPr kumimoji="1" sz="24600">
          <a:solidFill>
            <a:schemeClr val="tx2"/>
          </a:solidFill>
          <a:latin typeface="Times New Roman" pitchFamily="18" charset="0"/>
        </a:defRPr>
      </a:lvl4pPr>
      <a:lvl5pPr algn="ctr" defTabSz="5121275" rtl="0" eaLnBrk="0" fontAlgn="base" hangingPunct="0">
        <a:spcBef>
          <a:spcPct val="0"/>
        </a:spcBef>
        <a:spcAft>
          <a:spcPct val="0"/>
        </a:spcAft>
        <a:defRPr kumimoji="1" sz="24600">
          <a:solidFill>
            <a:schemeClr val="tx2"/>
          </a:solidFill>
          <a:latin typeface="Times New Roman" pitchFamily="18" charset="0"/>
        </a:defRPr>
      </a:lvl5pPr>
      <a:lvl6pPr marL="457200" algn="ctr" defTabSz="5121275" rtl="0" eaLnBrk="0" fontAlgn="base" hangingPunct="0">
        <a:spcBef>
          <a:spcPct val="0"/>
        </a:spcBef>
        <a:spcAft>
          <a:spcPct val="0"/>
        </a:spcAft>
        <a:defRPr kumimoji="1" sz="24600">
          <a:solidFill>
            <a:schemeClr val="tx2"/>
          </a:solidFill>
          <a:latin typeface="Times New Roman" pitchFamily="18" charset="0"/>
        </a:defRPr>
      </a:lvl6pPr>
      <a:lvl7pPr marL="914400" algn="ctr" defTabSz="5121275" rtl="0" eaLnBrk="0" fontAlgn="base" hangingPunct="0">
        <a:spcBef>
          <a:spcPct val="0"/>
        </a:spcBef>
        <a:spcAft>
          <a:spcPct val="0"/>
        </a:spcAft>
        <a:defRPr kumimoji="1" sz="24600">
          <a:solidFill>
            <a:schemeClr val="tx2"/>
          </a:solidFill>
          <a:latin typeface="Times New Roman" pitchFamily="18" charset="0"/>
        </a:defRPr>
      </a:lvl7pPr>
      <a:lvl8pPr marL="1371600" algn="ctr" defTabSz="5121275" rtl="0" eaLnBrk="0" fontAlgn="base" hangingPunct="0">
        <a:spcBef>
          <a:spcPct val="0"/>
        </a:spcBef>
        <a:spcAft>
          <a:spcPct val="0"/>
        </a:spcAft>
        <a:defRPr kumimoji="1" sz="24600">
          <a:solidFill>
            <a:schemeClr val="tx2"/>
          </a:solidFill>
          <a:latin typeface="Times New Roman" pitchFamily="18" charset="0"/>
        </a:defRPr>
      </a:lvl8pPr>
      <a:lvl9pPr marL="1828800" algn="ctr" defTabSz="5121275" rtl="0" eaLnBrk="0" fontAlgn="base" hangingPunct="0">
        <a:spcBef>
          <a:spcPct val="0"/>
        </a:spcBef>
        <a:spcAft>
          <a:spcPct val="0"/>
        </a:spcAft>
        <a:defRPr kumimoji="1" sz="24600">
          <a:solidFill>
            <a:schemeClr val="tx2"/>
          </a:solidFill>
          <a:latin typeface="Times New Roman" pitchFamily="18" charset="0"/>
        </a:defRPr>
      </a:lvl9pPr>
    </p:titleStyle>
    <p:bodyStyle>
      <a:lvl1pPr marL="1920875" indent="-1920875" algn="l" defTabSz="5121275" rtl="0" eaLnBrk="0" fontAlgn="base" hangingPunct="0">
        <a:spcBef>
          <a:spcPct val="20000"/>
        </a:spcBef>
        <a:spcAft>
          <a:spcPct val="0"/>
        </a:spcAft>
        <a:buChar char="•"/>
        <a:defRPr kumimoji="1" sz="18000">
          <a:solidFill>
            <a:schemeClr val="tx1"/>
          </a:solidFill>
          <a:latin typeface="+mn-lt"/>
          <a:ea typeface="+mn-ea"/>
          <a:cs typeface="+mn-cs"/>
        </a:defRPr>
      </a:lvl1pPr>
      <a:lvl2pPr marL="4159250" indent="-1600200" algn="l" defTabSz="5121275" rtl="0" eaLnBrk="0" fontAlgn="base" hangingPunct="0">
        <a:spcBef>
          <a:spcPct val="20000"/>
        </a:spcBef>
        <a:spcAft>
          <a:spcPct val="0"/>
        </a:spcAft>
        <a:buChar char="–"/>
        <a:defRPr kumimoji="1" sz="15600">
          <a:solidFill>
            <a:schemeClr val="tx1"/>
          </a:solidFill>
          <a:latin typeface="+mn-lt"/>
        </a:defRPr>
      </a:lvl2pPr>
      <a:lvl3pPr marL="6400800" indent="-1279525" algn="l" defTabSz="5121275" rtl="0" eaLnBrk="0" fontAlgn="base" hangingPunct="0">
        <a:spcBef>
          <a:spcPct val="20000"/>
        </a:spcBef>
        <a:spcAft>
          <a:spcPct val="0"/>
        </a:spcAft>
        <a:buChar char="•"/>
        <a:defRPr kumimoji="1" sz="13400">
          <a:solidFill>
            <a:schemeClr val="tx1"/>
          </a:solidFill>
          <a:latin typeface="+mn-lt"/>
        </a:defRPr>
      </a:lvl3pPr>
      <a:lvl4pPr marL="8959850" indent="-1279525" algn="l" defTabSz="5121275" rtl="0" eaLnBrk="0" fontAlgn="base" hangingPunct="0">
        <a:spcBef>
          <a:spcPct val="20000"/>
        </a:spcBef>
        <a:spcAft>
          <a:spcPct val="0"/>
        </a:spcAft>
        <a:buChar char="–"/>
        <a:defRPr kumimoji="1" sz="11200">
          <a:solidFill>
            <a:schemeClr val="tx1"/>
          </a:solidFill>
          <a:latin typeface="+mn-lt"/>
        </a:defRPr>
      </a:lvl4pPr>
      <a:lvl5pPr marL="11520488" indent="-1279525" algn="l" defTabSz="5121275" rtl="0" eaLnBrk="0" fontAlgn="base" hangingPunct="0">
        <a:spcBef>
          <a:spcPct val="20000"/>
        </a:spcBef>
        <a:spcAft>
          <a:spcPct val="0"/>
        </a:spcAft>
        <a:buChar char="»"/>
        <a:defRPr kumimoji="1" sz="11200">
          <a:solidFill>
            <a:schemeClr val="tx1"/>
          </a:solidFill>
          <a:latin typeface="+mn-lt"/>
        </a:defRPr>
      </a:lvl5pPr>
      <a:lvl6pPr marL="11977688" indent="-1279525" algn="l" defTabSz="5121275" rtl="0" eaLnBrk="0" fontAlgn="base" hangingPunct="0">
        <a:spcBef>
          <a:spcPct val="20000"/>
        </a:spcBef>
        <a:spcAft>
          <a:spcPct val="0"/>
        </a:spcAft>
        <a:buChar char="»"/>
        <a:defRPr kumimoji="1" sz="11200">
          <a:solidFill>
            <a:schemeClr val="tx1"/>
          </a:solidFill>
          <a:latin typeface="+mn-lt"/>
        </a:defRPr>
      </a:lvl6pPr>
      <a:lvl7pPr marL="12434888" indent="-1279525" algn="l" defTabSz="5121275" rtl="0" eaLnBrk="0" fontAlgn="base" hangingPunct="0">
        <a:spcBef>
          <a:spcPct val="20000"/>
        </a:spcBef>
        <a:spcAft>
          <a:spcPct val="0"/>
        </a:spcAft>
        <a:buChar char="»"/>
        <a:defRPr kumimoji="1" sz="11200">
          <a:solidFill>
            <a:schemeClr val="tx1"/>
          </a:solidFill>
          <a:latin typeface="+mn-lt"/>
        </a:defRPr>
      </a:lvl7pPr>
      <a:lvl8pPr marL="12892088" indent="-1279525" algn="l" defTabSz="5121275" rtl="0" eaLnBrk="0" fontAlgn="base" hangingPunct="0">
        <a:spcBef>
          <a:spcPct val="20000"/>
        </a:spcBef>
        <a:spcAft>
          <a:spcPct val="0"/>
        </a:spcAft>
        <a:buChar char="»"/>
        <a:defRPr kumimoji="1" sz="11200">
          <a:solidFill>
            <a:schemeClr val="tx1"/>
          </a:solidFill>
          <a:latin typeface="+mn-lt"/>
        </a:defRPr>
      </a:lvl8pPr>
      <a:lvl9pPr marL="13349288" indent="-1279525" algn="l" defTabSz="5121275" rtl="0" eaLnBrk="0" fontAlgn="base" hangingPunct="0">
        <a:spcBef>
          <a:spcPct val="20000"/>
        </a:spcBef>
        <a:spcAft>
          <a:spcPct val="0"/>
        </a:spcAft>
        <a:buChar char="»"/>
        <a:defRPr kumimoji="1" sz="1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jpeg"/><Relationship Id="rId5" Type="http://schemas.openxmlformats.org/officeDocument/2006/relationships/image" Target="../media/image2.jpg"/><Relationship Id="rId1" Type="http://schemas.openxmlformats.org/officeDocument/2006/relationships/themeOverride" Target="../theme/themeOverride1.xml"/><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14" name="AutoShape 2863"/>
          <p:cNvSpPr>
            <a:spLocks noChangeArrowheads="1"/>
          </p:cNvSpPr>
          <p:nvPr/>
        </p:nvSpPr>
        <p:spPr bwMode="auto">
          <a:xfrm>
            <a:off x="1339020" y="4994626"/>
            <a:ext cx="14630400" cy="32184694"/>
          </a:xfrm>
          <a:prstGeom prst="roundRect">
            <a:avLst>
              <a:gd name="adj" fmla="val 16667"/>
            </a:avLst>
          </a:prstGeom>
          <a:solidFill>
            <a:schemeClr val="bg2">
              <a:lumMod val="90000"/>
            </a:schemeClr>
          </a:solidFill>
          <a:ln w="190500">
            <a:solidFill>
              <a:srgbClr val="548594"/>
            </a:solidFill>
            <a:round/>
            <a:headEnd/>
            <a:tailEnd/>
          </a:ln>
          <a:effectLst/>
        </p:spPr>
        <p:txBody>
          <a:bodyPr wrap="none" anchor="ctr"/>
          <a:lstStyle/>
          <a:p>
            <a:endParaRPr lang="en-US" dirty="0">
              <a:latin typeface="Helvetica"/>
              <a:cs typeface="Helvetica"/>
            </a:endParaRPr>
          </a:p>
        </p:txBody>
      </p:sp>
      <p:sp>
        <p:nvSpPr>
          <p:cNvPr id="137" name="AutoShape 2863"/>
          <p:cNvSpPr>
            <a:spLocks noChangeArrowheads="1"/>
          </p:cNvSpPr>
          <p:nvPr/>
        </p:nvSpPr>
        <p:spPr bwMode="auto">
          <a:xfrm>
            <a:off x="16822019" y="4425446"/>
            <a:ext cx="33568746" cy="33249245"/>
          </a:xfrm>
          <a:prstGeom prst="roundRect">
            <a:avLst>
              <a:gd name="adj" fmla="val 16667"/>
            </a:avLst>
          </a:prstGeom>
          <a:solidFill>
            <a:srgbClr val="FFFF98"/>
          </a:solidFill>
          <a:ln w="450850">
            <a:solidFill>
              <a:srgbClr val="FFDC00"/>
            </a:solidFill>
            <a:round/>
            <a:headEnd/>
            <a:tailEnd/>
          </a:ln>
        </p:spPr>
        <p:txBody>
          <a:bodyPr wrap="none" anchor="ctr"/>
          <a:lstStyle/>
          <a:p>
            <a:pPr>
              <a:lnSpc>
                <a:spcPct val="120000"/>
              </a:lnSpc>
              <a:spcBef>
                <a:spcPts val="10"/>
              </a:spcBef>
              <a:spcAft>
                <a:spcPts val="10"/>
              </a:spcAft>
            </a:pPr>
            <a:endParaRPr lang="en-US" dirty="0">
              <a:ln w="635000" cmpd="sng">
                <a:solidFill>
                  <a:schemeClr val="tx1"/>
                </a:solidFill>
              </a:ln>
              <a:solidFill>
                <a:srgbClr val="220011"/>
              </a:solidFill>
              <a:latin typeface="Helvetica"/>
              <a:ea typeface="Cambria"/>
              <a:cs typeface="Helvetica"/>
            </a:endParaRPr>
          </a:p>
        </p:txBody>
      </p:sp>
      <p:sp>
        <p:nvSpPr>
          <p:cNvPr id="5" name="Oval 4"/>
          <p:cNvSpPr/>
          <p:nvPr/>
        </p:nvSpPr>
        <p:spPr bwMode="auto">
          <a:xfrm>
            <a:off x="33254387" y="18132337"/>
            <a:ext cx="16253372" cy="13790616"/>
          </a:xfrm>
          <a:prstGeom prst="ellipse">
            <a:avLst/>
          </a:prstGeom>
          <a:solidFill>
            <a:srgbClr val="FFB0A5">
              <a:alpha val="22000"/>
            </a:srgbClr>
          </a:solidFill>
          <a:ln w="187325" cap="flat" cmpd="sng" algn="ctr">
            <a:solidFill>
              <a:srgbClr val="FF746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w="76200" cmpd="sng">
                <a:solidFill>
                  <a:schemeClr val="tx1"/>
                </a:solidFill>
              </a:ln>
              <a:solidFill>
                <a:schemeClr val="tx1"/>
              </a:solidFill>
              <a:effectLst/>
              <a:latin typeface="Times New Roman" pitchFamily="18" charset="0"/>
            </a:endParaRPr>
          </a:p>
        </p:txBody>
      </p:sp>
      <p:sp>
        <p:nvSpPr>
          <p:cNvPr id="277" name="Oval 276"/>
          <p:cNvSpPr/>
          <p:nvPr/>
        </p:nvSpPr>
        <p:spPr bwMode="auto">
          <a:xfrm rot="18152870">
            <a:off x="835744" y="5641237"/>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78" name="Flowchart: Extract 277"/>
          <p:cNvSpPr/>
          <p:nvPr/>
        </p:nvSpPr>
        <p:spPr bwMode="auto">
          <a:xfrm rot="18152870">
            <a:off x="1260378" y="5467019"/>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79" name="Oval 278"/>
          <p:cNvSpPr/>
          <p:nvPr/>
        </p:nvSpPr>
        <p:spPr bwMode="auto">
          <a:xfrm rot="16671090">
            <a:off x="347616" y="8434160"/>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0" name="Flowchart: Extract 279"/>
          <p:cNvSpPr/>
          <p:nvPr/>
        </p:nvSpPr>
        <p:spPr bwMode="auto">
          <a:xfrm rot="16671090">
            <a:off x="772250" y="8259942"/>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1" name="Oval 280"/>
          <p:cNvSpPr/>
          <p:nvPr/>
        </p:nvSpPr>
        <p:spPr bwMode="auto">
          <a:xfrm rot="16671090">
            <a:off x="304109" y="9345120"/>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2" name="Flowchart: Extract 281"/>
          <p:cNvSpPr/>
          <p:nvPr/>
        </p:nvSpPr>
        <p:spPr bwMode="auto">
          <a:xfrm rot="16671090">
            <a:off x="728743" y="9170902"/>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3" name="Oval 282"/>
          <p:cNvSpPr/>
          <p:nvPr/>
        </p:nvSpPr>
        <p:spPr bwMode="auto">
          <a:xfrm rot="16671090">
            <a:off x="329325" y="10519963"/>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4" name="Flowchart: Extract 283"/>
          <p:cNvSpPr/>
          <p:nvPr/>
        </p:nvSpPr>
        <p:spPr bwMode="auto">
          <a:xfrm rot="16671090">
            <a:off x="753959" y="10345745"/>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5" name="Oval 284"/>
          <p:cNvSpPr/>
          <p:nvPr/>
        </p:nvSpPr>
        <p:spPr bwMode="auto">
          <a:xfrm rot="16671090">
            <a:off x="304111" y="11586814"/>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6" name="Flowchart: Extract 285"/>
          <p:cNvSpPr/>
          <p:nvPr/>
        </p:nvSpPr>
        <p:spPr bwMode="auto">
          <a:xfrm rot="16671090">
            <a:off x="728745" y="11412596"/>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7" name="Oval 286"/>
          <p:cNvSpPr/>
          <p:nvPr/>
        </p:nvSpPr>
        <p:spPr bwMode="auto">
          <a:xfrm rot="16671090">
            <a:off x="278892" y="12603024"/>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8" name="Flowchart: Extract 287"/>
          <p:cNvSpPr/>
          <p:nvPr/>
        </p:nvSpPr>
        <p:spPr bwMode="auto">
          <a:xfrm rot="16671090">
            <a:off x="703526" y="12428806"/>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89" name="Oval 288"/>
          <p:cNvSpPr/>
          <p:nvPr/>
        </p:nvSpPr>
        <p:spPr bwMode="auto">
          <a:xfrm rot="16671090">
            <a:off x="253675" y="13684803"/>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0" name="Flowchart: Extract 289"/>
          <p:cNvSpPr/>
          <p:nvPr/>
        </p:nvSpPr>
        <p:spPr bwMode="auto">
          <a:xfrm rot="16671090">
            <a:off x="678309" y="13510585"/>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1" name="Oval 290"/>
          <p:cNvSpPr/>
          <p:nvPr/>
        </p:nvSpPr>
        <p:spPr bwMode="auto">
          <a:xfrm rot="16671090">
            <a:off x="291520" y="14767645"/>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2" name="Flowchart: Extract 291"/>
          <p:cNvSpPr/>
          <p:nvPr/>
        </p:nvSpPr>
        <p:spPr bwMode="auto">
          <a:xfrm rot="16671090">
            <a:off x="716154" y="14593427"/>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3" name="Oval 292"/>
          <p:cNvSpPr/>
          <p:nvPr/>
        </p:nvSpPr>
        <p:spPr bwMode="auto">
          <a:xfrm rot="16671090">
            <a:off x="285715" y="15761253"/>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4" name="Flowchart: Extract 293"/>
          <p:cNvSpPr/>
          <p:nvPr/>
        </p:nvSpPr>
        <p:spPr bwMode="auto">
          <a:xfrm rot="16671090">
            <a:off x="710349" y="15587035"/>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5" name="Oval 294"/>
          <p:cNvSpPr/>
          <p:nvPr/>
        </p:nvSpPr>
        <p:spPr bwMode="auto">
          <a:xfrm rot="16200000">
            <a:off x="260498" y="16891242"/>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6" name="Flowchart: Extract 295"/>
          <p:cNvSpPr/>
          <p:nvPr/>
        </p:nvSpPr>
        <p:spPr bwMode="auto">
          <a:xfrm rot="16200000">
            <a:off x="685132" y="16717024"/>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7" name="Oval 296"/>
          <p:cNvSpPr/>
          <p:nvPr/>
        </p:nvSpPr>
        <p:spPr bwMode="auto">
          <a:xfrm rot="16671090">
            <a:off x="333965" y="17838850"/>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8" name="Flowchart: Extract 297"/>
          <p:cNvSpPr/>
          <p:nvPr/>
        </p:nvSpPr>
        <p:spPr bwMode="auto">
          <a:xfrm rot="16671090">
            <a:off x="758599" y="17664632"/>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299" name="Oval 298"/>
          <p:cNvSpPr/>
          <p:nvPr/>
        </p:nvSpPr>
        <p:spPr bwMode="auto">
          <a:xfrm rot="16671090">
            <a:off x="308748" y="18921692"/>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0" name="Flowchart: Extract 299"/>
          <p:cNvSpPr/>
          <p:nvPr/>
        </p:nvSpPr>
        <p:spPr bwMode="auto">
          <a:xfrm rot="16671090">
            <a:off x="733382" y="18747474"/>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1" name="Oval 300"/>
          <p:cNvSpPr/>
          <p:nvPr/>
        </p:nvSpPr>
        <p:spPr bwMode="auto">
          <a:xfrm rot="16671090">
            <a:off x="366005" y="19915300"/>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2" name="Flowchart: Extract 301"/>
          <p:cNvSpPr/>
          <p:nvPr/>
        </p:nvSpPr>
        <p:spPr bwMode="auto">
          <a:xfrm rot="16671090">
            <a:off x="790639" y="19741082"/>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3" name="Oval 302"/>
          <p:cNvSpPr/>
          <p:nvPr/>
        </p:nvSpPr>
        <p:spPr bwMode="auto">
          <a:xfrm rot="16200000">
            <a:off x="340788" y="21045289"/>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4" name="Flowchart: Extract 303"/>
          <p:cNvSpPr/>
          <p:nvPr/>
        </p:nvSpPr>
        <p:spPr bwMode="auto">
          <a:xfrm rot="16200000">
            <a:off x="765422" y="20871071"/>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5" name="Oval 304"/>
          <p:cNvSpPr/>
          <p:nvPr/>
        </p:nvSpPr>
        <p:spPr bwMode="auto">
          <a:xfrm rot="16671090">
            <a:off x="310933" y="22263377"/>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6" name="Flowchart: Extract 305"/>
          <p:cNvSpPr/>
          <p:nvPr/>
        </p:nvSpPr>
        <p:spPr bwMode="auto">
          <a:xfrm rot="16671090">
            <a:off x="735567" y="22089159"/>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7" name="Oval 306"/>
          <p:cNvSpPr/>
          <p:nvPr/>
        </p:nvSpPr>
        <p:spPr bwMode="auto">
          <a:xfrm rot="16671090">
            <a:off x="285716" y="23346219"/>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8" name="Flowchart: Extract 307"/>
          <p:cNvSpPr/>
          <p:nvPr/>
        </p:nvSpPr>
        <p:spPr bwMode="auto">
          <a:xfrm rot="16671090">
            <a:off x="710350" y="23172001"/>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09" name="Oval 308"/>
          <p:cNvSpPr/>
          <p:nvPr/>
        </p:nvSpPr>
        <p:spPr bwMode="auto">
          <a:xfrm rot="16671090">
            <a:off x="342973" y="24339827"/>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0" name="Flowchart: Extract 309"/>
          <p:cNvSpPr/>
          <p:nvPr/>
        </p:nvSpPr>
        <p:spPr bwMode="auto">
          <a:xfrm rot="16671090">
            <a:off x="767607" y="24165609"/>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1" name="Oval 310"/>
          <p:cNvSpPr/>
          <p:nvPr/>
        </p:nvSpPr>
        <p:spPr bwMode="auto">
          <a:xfrm rot="16200000">
            <a:off x="317756" y="25469816"/>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2" name="Flowchart: Extract 311"/>
          <p:cNvSpPr/>
          <p:nvPr/>
        </p:nvSpPr>
        <p:spPr bwMode="auto">
          <a:xfrm rot="16200000">
            <a:off x="742390" y="25295598"/>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3" name="Oval 312"/>
          <p:cNvSpPr/>
          <p:nvPr/>
        </p:nvSpPr>
        <p:spPr bwMode="auto">
          <a:xfrm rot="16671090">
            <a:off x="290360" y="26569802"/>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4" name="Flowchart: Extract 313"/>
          <p:cNvSpPr/>
          <p:nvPr/>
        </p:nvSpPr>
        <p:spPr bwMode="auto">
          <a:xfrm rot="16671090">
            <a:off x="714994" y="26395584"/>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5" name="Oval 314"/>
          <p:cNvSpPr/>
          <p:nvPr/>
        </p:nvSpPr>
        <p:spPr bwMode="auto">
          <a:xfrm rot="16671090">
            <a:off x="347617" y="27563410"/>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6" name="Flowchart: Extract 315"/>
          <p:cNvSpPr/>
          <p:nvPr/>
        </p:nvSpPr>
        <p:spPr bwMode="auto">
          <a:xfrm rot="16671090">
            <a:off x="772251" y="27389192"/>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7" name="Oval 316"/>
          <p:cNvSpPr/>
          <p:nvPr/>
        </p:nvSpPr>
        <p:spPr bwMode="auto">
          <a:xfrm rot="16200000">
            <a:off x="322400" y="28693399"/>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8" name="Flowchart: Extract 317"/>
          <p:cNvSpPr/>
          <p:nvPr/>
        </p:nvSpPr>
        <p:spPr bwMode="auto">
          <a:xfrm rot="16200000">
            <a:off x="747034" y="28519181"/>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19" name="Oval 318"/>
          <p:cNvSpPr/>
          <p:nvPr/>
        </p:nvSpPr>
        <p:spPr bwMode="auto">
          <a:xfrm rot="16671090">
            <a:off x="292545" y="29911487"/>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0" name="Flowchart: Extract 319"/>
          <p:cNvSpPr/>
          <p:nvPr/>
        </p:nvSpPr>
        <p:spPr bwMode="auto">
          <a:xfrm rot="16671090">
            <a:off x="717179" y="29737269"/>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1" name="Oval 320"/>
          <p:cNvSpPr/>
          <p:nvPr/>
        </p:nvSpPr>
        <p:spPr bwMode="auto">
          <a:xfrm rot="16671090">
            <a:off x="267328" y="30994329"/>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2" name="Flowchart: Extract 321"/>
          <p:cNvSpPr/>
          <p:nvPr/>
        </p:nvSpPr>
        <p:spPr bwMode="auto">
          <a:xfrm rot="16671090">
            <a:off x="691962" y="30820111"/>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3" name="Oval 322"/>
          <p:cNvSpPr/>
          <p:nvPr/>
        </p:nvSpPr>
        <p:spPr bwMode="auto">
          <a:xfrm rot="16671090">
            <a:off x="324585" y="31987937"/>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4" name="Flowchart: Extract 323"/>
          <p:cNvSpPr/>
          <p:nvPr/>
        </p:nvSpPr>
        <p:spPr bwMode="auto">
          <a:xfrm rot="16671090">
            <a:off x="749219" y="31813719"/>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5" name="Oval 324"/>
          <p:cNvSpPr/>
          <p:nvPr/>
        </p:nvSpPr>
        <p:spPr bwMode="auto">
          <a:xfrm rot="16200000">
            <a:off x="299368" y="33117926"/>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6" name="Flowchart: Extract 325"/>
          <p:cNvSpPr/>
          <p:nvPr/>
        </p:nvSpPr>
        <p:spPr bwMode="auto">
          <a:xfrm rot="16200000">
            <a:off x="724002" y="32943708"/>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7" name="Oval 326"/>
          <p:cNvSpPr/>
          <p:nvPr/>
        </p:nvSpPr>
        <p:spPr bwMode="auto">
          <a:xfrm rot="16671090">
            <a:off x="322401" y="34211986"/>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8" name="Flowchart: Extract 327"/>
          <p:cNvSpPr/>
          <p:nvPr/>
        </p:nvSpPr>
        <p:spPr bwMode="auto">
          <a:xfrm rot="16671090">
            <a:off x="747035" y="34037768"/>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29" name="Oval 328"/>
          <p:cNvSpPr/>
          <p:nvPr/>
        </p:nvSpPr>
        <p:spPr bwMode="auto">
          <a:xfrm rot="15680068">
            <a:off x="379658" y="35301846"/>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30" name="Flowchart: Extract 329"/>
          <p:cNvSpPr/>
          <p:nvPr/>
        </p:nvSpPr>
        <p:spPr bwMode="auto">
          <a:xfrm rot="15680068">
            <a:off x="804292" y="35031376"/>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31" name="Oval 330"/>
          <p:cNvSpPr/>
          <p:nvPr/>
        </p:nvSpPr>
        <p:spPr bwMode="auto">
          <a:xfrm rot="14744556">
            <a:off x="853926" y="3630402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32" name="Flowchart: Extract 331"/>
          <p:cNvSpPr/>
          <p:nvPr/>
        </p:nvSpPr>
        <p:spPr bwMode="auto">
          <a:xfrm rot="14744556">
            <a:off x="1283699" y="36020237"/>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33" name="Oval 332"/>
          <p:cNvSpPr/>
          <p:nvPr/>
        </p:nvSpPr>
        <p:spPr bwMode="auto">
          <a:xfrm rot="13689295">
            <a:off x="1556090" y="37055423"/>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334" name="Flowchart: Extract 333"/>
          <p:cNvSpPr/>
          <p:nvPr/>
        </p:nvSpPr>
        <p:spPr bwMode="auto">
          <a:xfrm rot="13689295">
            <a:off x="1985863" y="36699449"/>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35" name="Oval 334"/>
          <p:cNvSpPr/>
          <p:nvPr/>
        </p:nvSpPr>
        <p:spPr bwMode="auto">
          <a:xfrm rot="11108195">
            <a:off x="2757655" y="3744990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36" name="Flowchart: Extract 335"/>
          <p:cNvSpPr/>
          <p:nvPr/>
        </p:nvSpPr>
        <p:spPr bwMode="auto">
          <a:xfrm rot="11108195">
            <a:off x="2997928" y="37165294"/>
            <a:ext cx="257149" cy="49066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37" name="Oval 336"/>
          <p:cNvSpPr/>
          <p:nvPr/>
        </p:nvSpPr>
        <p:spPr bwMode="auto">
          <a:xfrm rot="10213401">
            <a:off x="3637069" y="37518808"/>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38" name="Flowchart: Extract 337"/>
          <p:cNvSpPr/>
          <p:nvPr/>
        </p:nvSpPr>
        <p:spPr bwMode="auto">
          <a:xfrm rot="10213401">
            <a:off x="3834206" y="37118433"/>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39" name="Oval 338"/>
          <p:cNvSpPr/>
          <p:nvPr/>
        </p:nvSpPr>
        <p:spPr bwMode="auto">
          <a:xfrm rot="11108195">
            <a:off x="4561637" y="37535701"/>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0" name="Flowchart: Extract 339"/>
          <p:cNvSpPr/>
          <p:nvPr/>
        </p:nvSpPr>
        <p:spPr bwMode="auto">
          <a:xfrm rot="11108195">
            <a:off x="4801910" y="37251095"/>
            <a:ext cx="257149" cy="49066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1" name="Oval 340"/>
          <p:cNvSpPr/>
          <p:nvPr/>
        </p:nvSpPr>
        <p:spPr bwMode="auto">
          <a:xfrm rot="10213401">
            <a:off x="5598292" y="3753966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2" name="Flowchart: Extract 341"/>
          <p:cNvSpPr/>
          <p:nvPr/>
        </p:nvSpPr>
        <p:spPr bwMode="auto">
          <a:xfrm rot="10213401">
            <a:off x="5748704" y="37136818"/>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3" name="Oval 342"/>
          <p:cNvSpPr/>
          <p:nvPr/>
        </p:nvSpPr>
        <p:spPr bwMode="auto">
          <a:xfrm rot="11108195">
            <a:off x="6393323" y="37535701"/>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4" name="Flowchart: Extract 343"/>
          <p:cNvSpPr/>
          <p:nvPr/>
        </p:nvSpPr>
        <p:spPr bwMode="auto">
          <a:xfrm rot="11108195">
            <a:off x="6633596" y="37251095"/>
            <a:ext cx="257149" cy="49066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5" name="Oval 344"/>
          <p:cNvSpPr/>
          <p:nvPr/>
        </p:nvSpPr>
        <p:spPr bwMode="auto">
          <a:xfrm rot="10213401">
            <a:off x="7272737" y="37556483"/>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6" name="Flowchart: Extract 345"/>
          <p:cNvSpPr/>
          <p:nvPr/>
        </p:nvSpPr>
        <p:spPr bwMode="auto">
          <a:xfrm rot="10213401">
            <a:off x="7469874" y="37204234"/>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7" name="Oval 346"/>
          <p:cNvSpPr/>
          <p:nvPr/>
        </p:nvSpPr>
        <p:spPr bwMode="auto">
          <a:xfrm rot="11108195">
            <a:off x="8268982" y="3756710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8" name="Flowchart: Extract 347"/>
          <p:cNvSpPr/>
          <p:nvPr/>
        </p:nvSpPr>
        <p:spPr bwMode="auto">
          <a:xfrm rot="11108195">
            <a:off x="8509254" y="37258354"/>
            <a:ext cx="257149" cy="49066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49" name="Oval 348"/>
          <p:cNvSpPr/>
          <p:nvPr/>
        </p:nvSpPr>
        <p:spPr bwMode="auto">
          <a:xfrm rot="10213401">
            <a:off x="9148395" y="37530414"/>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0" name="Flowchart: Extract 349"/>
          <p:cNvSpPr/>
          <p:nvPr/>
        </p:nvSpPr>
        <p:spPr bwMode="auto">
          <a:xfrm rot="10213401">
            <a:off x="9345533" y="37235635"/>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1" name="Oval 350"/>
          <p:cNvSpPr/>
          <p:nvPr/>
        </p:nvSpPr>
        <p:spPr bwMode="auto">
          <a:xfrm rot="11108195">
            <a:off x="9920562" y="37531903"/>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2" name="Flowchart: Extract 351"/>
          <p:cNvSpPr/>
          <p:nvPr/>
        </p:nvSpPr>
        <p:spPr bwMode="auto">
          <a:xfrm rot="11108195">
            <a:off x="10160835" y="37247297"/>
            <a:ext cx="257149" cy="49066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3" name="Oval 352"/>
          <p:cNvSpPr/>
          <p:nvPr/>
        </p:nvSpPr>
        <p:spPr bwMode="auto">
          <a:xfrm rot="10213401">
            <a:off x="10799976" y="3752862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4" name="Flowchart: Extract 353"/>
          <p:cNvSpPr/>
          <p:nvPr/>
        </p:nvSpPr>
        <p:spPr bwMode="auto">
          <a:xfrm rot="10213401">
            <a:off x="10997113" y="37200436"/>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5" name="Oval 354"/>
          <p:cNvSpPr/>
          <p:nvPr/>
        </p:nvSpPr>
        <p:spPr bwMode="auto">
          <a:xfrm rot="11108195">
            <a:off x="11758054" y="37496704"/>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6" name="Flowchart: Extract 355"/>
          <p:cNvSpPr/>
          <p:nvPr/>
        </p:nvSpPr>
        <p:spPr bwMode="auto">
          <a:xfrm rot="11108195">
            <a:off x="11998327" y="37212098"/>
            <a:ext cx="257149" cy="49066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7" name="Oval 356"/>
          <p:cNvSpPr/>
          <p:nvPr/>
        </p:nvSpPr>
        <p:spPr bwMode="auto">
          <a:xfrm rot="10213401">
            <a:off x="12637468" y="3756561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8" name="Flowchart: Extract 357"/>
          <p:cNvSpPr/>
          <p:nvPr/>
        </p:nvSpPr>
        <p:spPr bwMode="auto">
          <a:xfrm rot="10213401">
            <a:off x="12834605" y="37165237"/>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59" name="Oval 358"/>
          <p:cNvSpPr/>
          <p:nvPr/>
        </p:nvSpPr>
        <p:spPr bwMode="auto">
          <a:xfrm rot="11108195">
            <a:off x="13509035" y="37461508"/>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0" name="Flowchart: Extract 359"/>
          <p:cNvSpPr/>
          <p:nvPr/>
        </p:nvSpPr>
        <p:spPr bwMode="auto">
          <a:xfrm rot="11108195">
            <a:off x="13749308" y="37176902"/>
            <a:ext cx="257149" cy="49066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1" name="Oval 360"/>
          <p:cNvSpPr/>
          <p:nvPr/>
        </p:nvSpPr>
        <p:spPr bwMode="auto">
          <a:xfrm rot="8748285">
            <a:off x="14406088" y="37180367"/>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2" name="Flowchart: Extract 361"/>
          <p:cNvSpPr/>
          <p:nvPr/>
        </p:nvSpPr>
        <p:spPr bwMode="auto">
          <a:xfrm rot="8748285">
            <a:off x="14498849" y="36862405"/>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3" name="Oval 362"/>
          <p:cNvSpPr/>
          <p:nvPr/>
        </p:nvSpPr>
        <p:spPr bwMode="auto">
          <a:xfrm rot="8748285">
            <a:off x="15119903" y="3675007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4" name="Flowchart: Extract 363"/>
          <p:cNvSpPr/>
          <p:nvPr/>
        </p:nvSpPr>
        <p:spPr bwMode="auto">
          <a:xfrm rot="8748285">
            <a:off x="15212664" y="36432113"/>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5" name="Oval 364"/>
          <p:cNvSpPr/>
          <p:nvPr/>
        </p:nvSpPr>
        <p:spPr bwMode="auto">
          <a:xfrm rot="6770804">
            <a:off x="15853350" y="3581616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6" name="Flowchart: Extract 365"/>
          <p:cNvSpPr/>
          <p:nvPr/>
        </p:nvSpPr>
        <p:spPr bwMode="auto">
          <a:xfrm rot="6770804">
            <a:off x="15883047" y="35592796"/>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7" name="Oval 366"/>
          <p:cNvSpPr/>
          <p:nvPr/>
        </p:nvSpPr>
        <p:spPr bwMode="auto">
          <a:xfrm rot="5646070">
            <a:off x="16076426" y="34943287"/>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8" name="Flowchart: Extract 367"/>
          <p:cNvSpPr/>
          <p:nvPr/>
        </p:nvSpPr>
        <p:spPr bwMode="auto">
          <a:xfrm rot="5646070">
            <a:off x="16106123" y="34814517"/>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69" name="Oval 368"/>
          <p:cNvSpPr/>
          <p:nvPr/>
        </p:nvSpPr>
        <p:spPr bwMode="auto">
          <a:xfrm rot="5212244">
            <a:off x="16169985" y="3407685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0" name="Flowchart: Extract 369"/>
          <p:cNvSpPr/>
          <p:nvPr/>
        </p:nvSpPr>
        <p:spPr bwMode="auto">
          <a:xfrm rot="5212244">
            <a:off x="16152384" y="33948085"/>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1" name="Oval 370"/>
          <p:cNvSpPr/>
          <p:nvPr/>
        </p:nvSpPr>
        <p:spPr bwMode="auto">
          <a:xfrm rot="5212244">
            <a:off x="16125936" y="33200973"/>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2" name="Flowchart: Extract 371"/>
          <p:cNvSpPr/>
          <p:nvPr/>
        </p:nvSpPr>
        <p:spPr bwMode="auto">
          <a:xfrm rot="5212244">
            <a:off x="16108335" y="33072203"/>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3" name="Oval 372"/>
          <p:cNvSpPr/>
          <p:nvPr/>
        </p:nvSpPr>
        <p:spPr bwMode="auto">
          <a:xfrm rot="5212244">
            <a:off x="16102820" y="32292994"/>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4" name="Flowchart: Extract 373"/>
          <p:cNvSpPr/>
          <p:nvPr/>
        </p:nvSpPr>
        <p:spPr bwMode="auto">
          <a:xfrm rot="5212244">
            <a:off x="16085219" y="32164224"/>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5" name="Oval 374"/>
          <p:cNvSpPr/>
          <p:nvPr/>
        </p:nvSpPr>
        <p:spPr bwMode="auto">
          <a:xfrm rot="5212244">
            <a:off x="16189859" y="31447027"/>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6" name="Flowchart: Extract 375"/>
          <p:cNvSpPr/>
          <p:nvPr/>
        </p:nvSpPr>
        <p:spPr bwMode="auto">
          <a:xfrm rot="5212244">
            <a:off x="16140726" y="31318257"/>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7" name="Oval 376"/>
          <p:cNvSpPr/>
          <p:nvPr/>
        </p:nvSpPr>
        <p:spPr bwMode="auto">
          <a:xfrm rot="5212244">
            <a:off x="16116096" y="3056414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8" name="Flowchart: Extract 377"/>
          <p:cNvSpPr/>
          <p:nvPr/>
        </p:nvSpPr>
        <p:spPr bwMode="auto">
          <a:xfrm rot="5212244">
            <a:off x="16098495" y="30435370"/>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79" name="Oval 378"/>
          <p:cNvSpPr/>
          <p:nvPr/>
        </p:nvSpPr>
        <p:spPr bwMode="auto">
          <a:xfrm rot="5212244">
            <a:off x="16072047" y="29688258"/>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0" name="Flowchart: Extract 379"/>
          <p:cNvSpPr/>
          <p:nvPr/>
        </p:nvSpPr>
        <p:spPr bwMode="auto">
          <a:xfrm rot="5212244">
            <a:off x="16054446" y="29559488"/>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1" name="Oval 380"/>
          <p:cNvSpPr/>
          <p:nvPr/>
        </p:nvSpPr>
        <p:spPr bwMode="auto">
          <a:xfrm rot="5212244">
            <a:off x="16048931" y="28780279"/>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2" name="Flowchart: Extract 381"/>
          <p:cNvSpPr/>
          <p:nvPr/>
        </p:nvSpPr>
        <p:spPr bwMode="auto">
          <a:xfrm rot="5212244">
            <a:off x="16031330" y="28651509"/>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3" name="Oval 382"/>
          <p:cNvSpPr/>
          <p:nvPr/>
        </p:nvSpPr>
        <p:spPr bwMode="auto">
          <a:xfrm rot="5212244">
            <a:off x="16135970" y="2793431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4" name="Flowchart: Extract 383"/>
          <p:cNvSpPr/>
          <p:nvPr/>
        </p:nvSpPr>
        <p:spPr bwMode="auto">
          <a:xfrm rot="5212244">
            <a:off x="16086837" y="27805542"/>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5" name="Oval 384"/>
          <p:cNvSpPr/>
          <p:nvPr/>
        </p:nvSpPr>
        <p:spPr bwMode="auto">
          <a:xfrm rot="5212244">
            <a:off x="16233810" y="2702250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6" name="Flowchart: Extract 385"/>
          <p:cNvSpPr/>
          <p:nvPr/>
        </p:nvSpPr>
        <p:spPr bwMode="auto">
          <a:xfrm rot="5212244">
            <a:off x="16158483" y="26893730"/>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7" name="Oval 386"/>
          <p:cNvSpPr/>
          <p:nvPr/>
        </p:nvSpPr>
        <p:spPr bwMode="auto">
          <a:xfrm rot="5212244">
            <a:off x="16189761" y="26146618"/>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8" name="Flowchart: Extract 387"/>
          <p:cNvSpPr/>
          <p:nvPr/>
        </p:nvSpPr>
        <p:spPr bwMode="auto">
          <a:xfrm rot="5212244">
            <a:off x="16172160" y="26017848"/>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89" name="Oval 388"/>
          <p:cNvSpPr/>
          <p:nvPr/>
        </p:nvSpPr>
        <p:spPr bwMode="auto">
          <a:xfrm rot="5212244">
            <a:off x="16166645" y="25238639"/>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0" name="Flowchart: Extract 389"/>
          <p:cNvSpPr/>
          <p:nvPr/>
        </p:nvSpPr>
        <p:spPr bwMode="auto">
          <a:xfrm rot="5212244">
            <a:off x="16149044" y="25109869"/>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1" name="Oval 390"/>
          <p:cNvSpPr/>
          <p:nvPr/>
        </p:nvSpPr>
        <p:spPr bwMode="auto">
          <a:xfrm rot="5212244">
            <a:off x="16253684" y="2439267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2" name="Flowchart: Extract 391"/>
          <p:cNvSpPr/>
          <p:nvPr/>
        </p:nvSpPr>
        <p:spPr bwMode="auto">
          <a:xfrm rot="5212244">
            <a:off x="16204551" y="24263902"/>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3" name="Oval 392"/>
          <p:cNvSpPr/>
          <p:nvPr/>
        </p:nvSpPr>
        <p:spPr bwMode="auto">
          <a:xfrm rot="5212244">
            <a:off x="16179921" y="2350978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4" name="Flowchart: Extract 393"/>
          <p:cNvSpPr/>
          <p:nvPr/>
        </p:nvSpPr>
        <p:spPr bwMode="auto">
          <a:xfrm rot="5212244">
            <a:off x="16162320" y="23381015"/>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5" name="Oval 394"/>
          <p:cNvSpPr/>
          <p:nvPr/>
        </p:nvSpPr>
        <p:spPr bwMode="auto">
          <a:xfrm rot="5212244">
            <a:off x="16135872" y="22633903"/>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6" name="Flowchart: Extract 395"/>
          <p:cNvSpPr/>
          <p:nvPr/>
        </p:nvSpPr>
        <p:spPr bwMode="auto">
          <a:xfrm rot="5212244">
            <a:off x="16118271" y="22505133"/>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7" name="Oval 396"/>
          <p:cNvSpPr/>
          <p:nvPr/>
        </p:nvSpPr>
        <p:spPr bwMode="auto">
          <a:xfrm rot="5212244">
            <a:off x="16112756" y="21725924"/>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8" name="Flowchart: Extract 397"/>
          <p:cNvSpPr/>
          <p:nvPr/>
        </p:nvSpPr>
        <p:spPr bwMode="auto">
          <a:xfrm rot="5212244">
            <a:off x="16095155" y="21597154"/>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399" name="Oval 398"/>
          <p:cNvSpPr/>
          <p:nvPr/>
        </p:nvSpPr>
        <p:spPr bwMode="auto">
          <a:xfrm rot="5212244">
            <a:off x="16199795" y="20879957"/>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0" name="Flowchart: Extract 399"/>
          <p:cNvSpPr/>
          <p:nvPr/>
        </p:nvSpPr>
        <p:spPr bwMode="auto">
          <a:xfrm rot="5212244">
            <a:off x="16150662" y="20751187"/>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1" name="Oval 400"/>
          <p:cNvSpPr/>
          <p:nvPr/>
        </p:nvSpPr>
        <p:spPr bwMode="auto">
          <a:xfrm rot="5212244">
            <a:off x="16203896" y="19927416"/>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2" name="Flowchart: Extract 401"/>
          <p:cNvSpPr/>
          <p:nvPr/>
        </p:nvSpPr>
        <p:spPr bwMode="auto">
          <a:xfrm rot="5212244">
            <a:off x="16186295" y="19798646"/>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3" name="Oval 402"/>
          <p:cNvSpPr/>
          <p:nvPr/>
        </p:nvSpPr>
        <p:spPr bwMode="auto">
          <a:xfrm rot="5212244">
            <a:off x="16159847" y="19051534"/>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4" name="Flowchart: Extract 403"/>
          <p:cNvSpPr/>
          <p:nvPr/>
        </p:nvSpPr>
        <p:spPr bwMode="auto">
          <a:xfrm rot="5212244">
            <a:off x="16142246" y="18922764"/>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5" name="Oval 404"/>
          <p:cNvSpPr/>
          <p:nvPr/>
        </p:nvSpPr>
        <p:spPr bwMode="auto">
          <a:xfrm rot="5212244">
            <a:off x="16136731" y="1814355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6" name="Flowchart: Extract 405"/>
          <p:cNvSpPr/>
          <p:nvPr/>
        </p:nvSpPr>
        <p:spPr bwMode="auto">
          <a:xfrm rot="5212244">
            <a:off x="16119130" y="18014785"/>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7" name="Oval 406"/>
          <p:cNvSpPr/>
          <p:nvPr/>
        </p:nvSpPr>
        <p:spPr bwMode="auto">
          <a:xfrm rot="5212244">
            <a:off x="16223770" y="17297588"/>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8" name="Flowchart: Extract 407"/>
          <p:cNvSpPr/>
          <p:nvPr/>
        </p:nvSpPr>
        <p:spPr bwMode="auto">
          <a:xfrm rot="5212244">
            <a:off x="16174637" y="17168818"/>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09" name="Oval 408"/>
          <p:cNvSpPr/>
          <p:nvPr/>
        </p:nvSpPr>
        <p:spPr bwMode="auto">
          <a:xfrm rot="5212244">
            <a:off x="16150007" y="16414701"/>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0" name="Flowchart: Extract 409"/>
          <p:cNvSpPr/>
          <p:nvPr/>
        </p:nvSpPr>
        <p:spPr bwMode="auto">
          <a:xfrm rot="5212244">
            <a:off x="16132406" y="16285931"/>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1" name="Oval 410"/>
          <p:cNvSpPr/>
          <p:nvPr/>
        </p:nvSpPr>
        <p:spPr bwMode="auto">
          <a:xfrm rot="5212244">
            <a:off x="16105958" y="15538819"/>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2" name="Flowchart: Extract 411"/>
          <p:cNvSpPr/>
          <p:nvPr/>
        </p:nvSpPr>
        <p:spPr bwMode="auto">
          <a:xfrm rot="5212244">
            <a:off x="16088357" y="15410049"/>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3" name="Oval 412"/>
          <p:cNvSpPr/>
          <p:nvPr/>
        </p:nvSpPr>
        <p:spPr bwMode="auto">
          <a:xfrm rot="5212244">
            <a:off x="16082842" y="1463084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4" name="Flowchart: Extract 413"/>
          <p:cNvSpPr/>
          <p:nvPr/>
        </p:nvSpPr>
        <p:spPr bwMode="auto">
          <a:xfrm rot="5212244">
            <a:off x="16065241" y="14502070"/>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5" name="Oval 414"/>
          <p:cNvSpPr/>
          <p:nvPr/>
        </p:nvSpPr>
        <p:spPr bwMode="auto">
          <a:xfrm rot="5212244">
            <a:off x="16169881" y="13784873"/>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6" name="Flowchart: Extract 415"/>
          <p:cNvSpPr/>
          <p:nvPr/>
        </p:nvSpPr>
        <p:spPr bwMode="auto">
          <a:xfrm rot="5212244">
            <a:off x="16120748" y="13656103"/>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7" name="Oval 416"/>
          <p:cNvSpPr/>
          <p:nvPr/>
        </p:nvSpPr>
        <p:spPr bwMode="auto">
          <a:xfrm rot="5212244">
            <a:off x="16203477" y="12795046"/>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8" name="Flowchart: Extract 417"/>
          <p:cNvSpPr/>
          <p:nvPr/>
        </p:nvSpPr>
        <p:spPr bwMode="auto">
          <a:xfrm rot="5212244">
            <a:off x="16185876" y="12666276"/>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19" name="Oval 418"/>
          <p:cNvSpPr/>
          <p:nvPr/>
        </p:nvSpPr>
        <p:spPr bwMode="auto">
          <a:xfrm rot="5212244">
            <a:off x="16159428" y="11919164"/>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0" name="Flowchart: Extract 419"/>
          <p:cNvSpPr/>
          <p:nvPr/>
        </p:nvSpPr>
        <p:spPr bwMode="auto">
          <a:xfrm rot="5212244">
            <a:off x="16141827" y="11790394"/>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1" name="Oval 420"/>
          <p:cNvSpPr/>
          <p:nvPr/>
        </p:nvSpPr>
        <p:spPr bwMode="auto">
          <a:xfrm rot="5212244">
            <a:off x="16136312" y="1101118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2" name="Flowchart: Extract 421"/>
          <p:cNvSpPr/>
          <p:nvPr/>
        </p:nvSpPr>
        <p:spPr bwMode="auto">
          <a:xfrm rot="5212244">
            <a:off x="16118711" y="10882415"/>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3" name="Oval 422"/>
          <p:cNvSpPr/>
          <p:nvPr/>
        </p:nvSpPr>
        <p:spPr bwMode="auto">
          <a:xfrm rot="5212244">
            <a:off x="16223351" y="10165218"/>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4" name="Flowchart: Extract 423"/>
          <p:cNvSpPr/>
          <p:nvPr/>
        </p:nvSpPr>
        <p:spPr bwMode="auto">
          <a:xfrm rot="5212244">
            <a:off x="16174218" y="10036448"/>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5" name="Oval 424"/>
          <p:cNvSpPr/>
          <p:nvPr/>
        </p:nvSpPr>
        <p:spPr bwMode="auto">
          <a:xfrm rot="5212244">
            <a:off x="16149588" y="9282331"/>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6" name="Flowchart: Extract 425"/>
          <p:cNvSpPr/>
          <p:nvPr/>
        </p:nvSpPr>
        <p:spPr bwMode="auto">
          <a:xfrm rot="5212244">
            <a:off x="16131987" y="9153561"/>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7" name="Oval 426"/>
          <p:cNvSpPr/>
          <p:nvPr/>
        </p:nvSpPr>
        <p:spPr bwMode="auto">
          <a:xfrm rot="5212244">
            <a:off x="16105539" y="8483417"/>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28" name="Flowchart: Extract 427"/>
          <p:cNvSpPr/>
          <p:nvPr/>
        </p:nvSpPr>
        <p:spPr bwMode="auto">
          <a:xfrm rot="5212244">
            <a:off x="16087938" y="8354647"/>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45" name="Oval 444"/>
          <p:cNvSpPr/>
          <p:nvPr/>
        </p:nvSpPr>
        <p:spPr bwMode="auto">
          <a:xfrm rot="3786952">
            <a:off x="16053987" y="6012209"/>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46" name="Flowchart: Extract 445"/>
          <p:cNvSpPr/>
          <p:nvPr/>
        </p:nvSpPr>
        <p:spPr bwMode="auto">
          <a:xfrm rot="3786952">
            <a:off x="16057135" y="5937195"/>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448" name="Text Box 2906"/>
          <p:cNvSpPr txBox="1">
            <a:spLocks noChangeArrowheads="1"/>
          </p:cNvSpPr>
          <p:nvPr/>
        </p:nvSpPr>
        <p:spPr bwMode="auto">
          <a:xfrm>
            <a:off x="1657003" y="5186525"/>
            <a:ext cx="14173200" cy="2790157"/>
          </a:xfrm>
          <a:prstGeom prst="rect">
            <a:avLst/>
          </a:prstGeom>
          <a:noFill/>
          <a:ln w="127000">
            <a:noFill/>
            <a:miter lim="800000"/>
            <a:headEnd/>
            <a:tailEnd/>
          </a:ln>
        </p:spPr>
        <p:txBody>
          <a:bodyPr/>
          <a:lstStyle/>
          <a:p>
            <a:pPr>
              <a:lnSpc>
                <a:spcPct val="120000"/>
              </a:lnSpc>
            </a:pPr>
            <a:r>
              <a:rPr lang="en-US" sz="4800" b="1" dirty="0" smtClean="0">
                <a:latin typeface="Helvetica"/>
                <a:cs typeface="Helvetica"/>
              </a:rPr>
              <a:t>Introduction</a:t>
            </a:r>
            <a:endParaRPr lang="en-US" sz="3600" dirty="0" smtClean="0">
              <a:latin typeface="Helvetica"/>
              <a:ea typeface="Verdana" pitchFamily="34" charset="0"/>
              <a:cs typeface="Helvetica"/>
            </a:endParaRPr>
          </a:p>
          <a:p>
            <a:pPr algn="l">
              <a:lnSpc>
                <a:spcPct val="120000"/>
              </a:lnSpc>
              <a:buFont typeface="Arial" pitchFamily="34" charset="0"/>
              <a:buChar char="•"/>
            </a:pPr>
            <a:r>
              <a:rPr lang="en-US" sz="3200" dirty="0" smtClean="0">
                <a:latin typeface="Helvetica"/>
                <a:ea typeface="Verdana" pitchFamily="34" charset="0"/>
                <a:cs typeface="Helvetica"/>
              </a:rPr>
              <a:t> </a:t>
            </a:r>
            <a:r>
              <a:rPr lang="en-US" sz="3200" dirty="0">
                <a:latin typeface="Helvetica"/>
                <a:ea typeface="Verdana" pitchFamily="34" charset="0"/>
                <a:cs typeface="Helvetica"/>
              </a:rPr>
              <a:t>Viral diseases create health concerns around the </a:t>
            </a:r>
            <a:r>
              <a:rPr lang="en-US" sz="3200" dirty="0" smtClean="0">
                <a:latin typeface="Helvetica"/>
                <a:ea typeface="Verdana" pitchFamily="34" charset="0"/>
                <a:cs typeface="Helvetica"/>
              </a:rPr>
              <a:t>globe</a:t>
            </a:r>
          </a:p>
          <a:p>
            <a:pPr algn="l">
              <a:lnSpc>
                <a:spcPct val="120000"/>
              </a:lnSpc>
              <a:buFont typeface="Arial" pitchFamily="34" charset="0"/>
              <a:buChar char="•"/>
            </a:pPr>
            <a:r>
              <a:rPr lang="en-US" sz="3600" dirty="0">
                <a:latin typeface="Helvetica"/>
                <a:ea typeface="Verdana" pitchFamily="34" charset="0"/>
                <a:cs typeface="Helvetica"/>
              </a:rPr>
              <a:t> </a:t>
            </a:r>
            <a:r>
              <a:rPr lang="en-US" sz="3200" dirty="0" smtClean="0">
                <a:latin typeface="Helvetica"/>
                <a:ea typeface="Verdana" pitchFamily="34" charset="0"/>
                <a:cs typeface="Helvetica"/>
              </a:rPr>
              <a:t>Ignorance </a:t>
            </a:r>
            <a:r>
              <a:rPr lang="en-US" sz="3200" dirty="0">
                <a:latin typeface="Helvetica"/>
                <a:ea typeface="Verdana" pitchFamily="34" charset="0"/>
                <a:cs typeface="Helvetica"/>
              </a:rPr>
              <a:t>and misunderstanding </a:t>
            </a:r>
            <a:r>
              <a:rPr lang="en-US" sz="3200" dirty="0" smtClean="0">
                <a:latin typeface="Helvetica"/>
                <a:ea typeface="Verdana" pitchFamily="34" charset="0"/>
                <a:cs typeface="Helvetica"/>
              </a:rPr>
              <a:t>undermine viral </a:t>
            </a:r>
            <a:r>
              <a:rPr lang="en-US" sz="3200" dirty="0">
                <a:latin typeface="Helvetica"/>
                <a:ea typeface="Verdana" pitchFamily="34" charset="0"/>
                <a:cs typeface="Helvetica"/>
              </a:rPr>
              <a:t>control </a:t>
            </a:r>
            <a:r>
              <a:rPr lang="en-US" sz="3200" dirty="0" smtClean="0">
                <a:latin typeface="Helvetica"/>
                <a:ea typeface="Verdana" pitchFamily="34" charset="0"/>
                <a:cs typeface="Helvetica"/>
              </a:rPr>
              <a:t>efforts</a:t>
            </a:r>
            <a:r>
              <a:rPr lang="en-US" sz="3200" baseline="30000" dirty="0" smtClean="0">
                <a:latin typeface="Helvetica"/>
                <a:ea typeface="Verdana" pitchFamily="34" charset="0"/>
                <a:cs typeface="Helvetica"/>
              </a:rPr>
              <a:t>1,2</a:t>
            </a:r>
            <a:endParaRPr lang="en-US" sz="3200" dirty="0" smtClean="0">
              <a:latin typeface="Helvetica"/>
              <a:ea typeface="Verdana" pitchFamily="34" charset="0"/>
              <a:cs typeface="Helvetica"/>
            </a:endParaRPr>
          </a:p>
          <a:p>
            <a:pPr algn="l">
              <a:lnSpc>
                <a:spcPct val="120000"/>
              </a:lnSpc>
              <a:buFont typeface="Arial" pitchFamily="34" charset="0"/>
              <a:buChar char="•"/>
            </a:pPr>
            <a:r>
              <a:rPr lang="en-US" sz="3200" dirty="0">
                <a:latin typeface="Helvetica"/>
                <a:ea typeface="Verdana" pitchFamily="34" charset="0"/>
                <a:cs typeface="Helvetica"/>
              </a:rPr>
              <a:t> </a:t>
            </a:r>
            <a:r>
              <a:rPr lang="en-US" sz="3200" dirty="0" smtClean="0">
                <a:latin typeface="Helvetica"/>
                <a:ea typeface="Verdana" pitchFamily="34" charset="0"/>
                <a:cs typeface="Helvetica"/>
              </a:rPr>
              <a:t>Beliefs about the </a:t>
            </a:r>
            <a:r>
              <a:rPr lang="en-US" sz="3200" dirty="0">
                <a:latin typeface="Helvetica"/>
                <a:ea typeface="Verdana" pitchFamily="34" charset="0"/>
                <a:cs typeface="Helvetica"/>
              </a:rPr>
              <a:t>transmission of </a:t>
            </a:r>
            <a:r>
              <a:rPr lang="en-US" sz="3200" dirty="0" smtClean="0">
                <a:latin typeface="Helvetica"/>
                <a:ea typeface="Verdana" pitchFamily="34" charset="0"/>
                <a:cs typeface="Helvetica"/>
              </a:rPr>
              <a:t>illness vary </a:t>
            </a:r>
            <a:r>
              <a:rPr lang="en-US" sz="3200" dirty="0">
                <a:latin typeface="Helvetica"/>
                <a:ea typeface="Verdana" pitchFamily="34" charset="0"/>
                <a:cs typeface="Helvetica"/>
              </a:rPr>
              <a:t>within and </a:t>
            </a:r>
            <a:r>
              <a:rPr lang="en-US" sz="3200" dirty="0" smtClean="0">
                <a:latin typeface="Helvetica"/>
                <a:ea typeface="Verdana" pitchFamily="34" charset="0"/>
                <a:cs typeface="Helvetica"/>
              </a:rPr>
              <a:t>between cultures</a:t>
            </a:r>
            <a:r>
              <a:rPr lang="en-US" sz="3200" baseline="30000" dirty="0" smtClean="0">
                <a:latin typeface="Helvetica"/>
                <a:ea typeface="Verdana" pitchFamily="34" charset="0"/>
                <a:cs typeface="Helvetica"/>
              </a:rPr>
              <a:t>2,3</a:t>
            </a:r>
            <a:endParaRPr lang="en-US" sz="3200" dirty="0">
              <a:latin typeface="Helvetica"/>
              <a:ea typeface="Verdana" pitchFamily="34" charset="0"/>
              <a:cs typeface="Helvetica"/>
            </a:endParaRPr>
          </a:p>
          <a:p>
            <a:pPr algn="l">
              <a:lnSpc>
                <a:spcPct val="120000"/>
              </a:lnSpc>
              <a:buFont typeface="Arial" pitchFamily="34" charset="0"/>
              <a:buChar char="•"/>
            </a:pPr>
            <a:r>
              <a:rPr lang="en-US" sz="3200" dirty="0" smtClean="0">
                <a:latin typeface="Helvetica"/>
                <a:ea typeface="Verdana" pitchFamily="34" charset="0"/>
                <a:cs typeface="Helvetica"/>
              </a:rPr>
              <a:t> What do people believe about the micro-scale processes of infection and    vaccination?</a:t>
            </a:r>
          </a:p>
          <a:p>
            <a:pPr algn="l">
              <a:lnSpc>
                <a:spcPct val="120000"/>
              </a:lnSpc>
              <a:buFont typeface="Arial" pitchFamily="34" charset="0"/>
              <a:buChar char="•"/>
            </a:pPr>
            <a:endParaRPr lang="en-US" sz="3200" dirty="0" smtClean="0">
              <a:latin typeface="Helvetica"/>
              <a:ea typeface="Verdana" pitchFamily="34" charset="0"/>
              <a:cs typeface="Helvetica"/>
            </a:endParaRPr>
          </a:p>
          <a:p>
            <a:pPr algn="l">
              <a:lnSpc>
                <a:spcPct val="120000"/>
              </a:lnSpc>
              <a:buFont typeface="Arial" pitchFamily="34" charset="0"/>
              <a:buChar char="•"/>
            </a:pPr>
            <a:endParaRPr lang="en-US" sz="3200" dirty="0" smtClean="0">
              <a:latin typeface="Helvetica"/>
              <a:ea typeface="Verdana" pitchFamily="34" charset="0"/>
              <a:cs typeface="Helvetica"/>
            </a:endParaRPr>
          </a:p>
          <a:p>
            <a:pPr algn="l">
              <a:lnSpc>
                <a:spcPct val="120000"/>
              </a:lnSpc>
              <a:buFont typeface="Arial" pitchFamily="34" charset="0"/>
              <a:buChar char="•"/>
            </a:pPr>
            <a:endParaRPr lang="en-US" sz="3200" dirty="0" smtClean="0">
              <a:latin typeface="Helvetica"/>
              <a:ea typeface="Verdana" pitchFamily="34" charset="0"/>
              <a:cs typeface="Helvetica"/>
            </a:endParaRPr>
          </a:p>
          <a:p>
            <a:pPr algn="l">
              <a:lnSpc>
                <a:spcPct val="120000"/>
              </a:lnSpc>
              <a:buFont typeface="Arial" pitchFamily="34" charset="0"/>
              <a:buChar char="•"/>
            </a:pPr>
            <a:endParaRPr lang="en-US" sz="3200" dirty="0" smtClean="0">
              <a:latin typeface="Helvetica"/>
              <a:ea typeface="Verdana" pitchFamily="34" charset="0"/>
              <a:cs typeface="Helvetica"/>
            </a:endParaRPr>
          </a:p>
          <a:p>
            <a:pPr algn="l">
              <a:lnSpc>
                <a:spcPct val="120000"/>
              </a:lnSpc>
            </a:pPr>
            <a:endParaRPr lang="en-US" sz="3200" dirty="0" smtClean="0">
              <a:latin typeface="Helvetica"/>
              <a:ea typeface="Verdana" pitchFamily="34" charset="0"/>
              <a:cs typeface="Helvetica"/>
            </a:endParaRPr>
          </a:p>
        </p:txBody>
      </p:sp>
      <p:sp>
        <p:nvSpPr>
          <p:cNvPr id="450" name="Text Box 2906"/>
          <p:cNvSpPr txBox="1">
            <a:spLocks noChangeArrowheads="1"/>
          </p:cNvSpPr>
          <p:nvPr/>
        </p:nvSpPr>
        <p:spPr bwMode="auto">
          <a:xfrm>
            <a:off x="1657001" y="16338031"/>
            <a:ext cx="14173200" cy="3752184"/>
          </a:xfrm>
          <a:prstGeom prst="rect">
            <a:avLst/>
          </a:prstGeom>
          <a:noFill/>
          <a:ln w="127000">
            <a:noFill/>
            <a:miter lim="800000"/>
            <a:headEnd/>
            <a:tailEnd/>
          </a:ln>
        </p:spPr>
        <p:txBody>
          <a:bodyPr/>
          <a:lstStyle/>
          <a:p>
            <a:pPr algn="l">
              <a:lnSpc>
                <a:spcPct val="120000"/>
              </a:lnSpc>
            </a:pPr>
            <a:r>
              <a:rPr lang="en-US" sz="3600" b="1" dirty="0" smtClean="0">
                <a:latin typeface="Helvetica"/>
                <a:cs typeface="Helvetica"/>
              </a:rPr>
              <a:t>Objectives</a:t>
            </a:r>
            <a:endParaRPr lang="en-US" sz="3600" b="1" dirty="0" smtClean="0">
              <a:latin typeface="Helvetica"/>
              <a:ea typeface="Verdana" pitchFamily="34" charset="0"/>
              <a:cs typeface="Helvetica"/>
            </a:endParaRPr>
          </a:p>
          <a:p>
            <a:pPr algn="l">
              <a:lnSpc>
                <a:spcPct val="120000"/>
              </a:lnSpc>
              <a:buFont typeface="Arial" pitchFamily="34" charset="0"/>
              <a:buChar char="•"/>
            </a:pPr>
            <a:r>
              <a:rPr lang="en-US" sz="3200" dirty="0" smtClean="0">
                <a:latin typeface="Helvetica"/>
                <a:ea typeface="Verdana" pitchFamily="34" charset="0"/>
                <a:cs typeface="Helvetica"/>
              </a:rPr>
              <a:t> Compare beliefs about the microbiology of viruses across three levels of science experience: public school students, public school teachers, and professional virologists</a:t>
            </a:r>
          </a:p>
          <a:p>
            <a:pPr algn="l">
              <a:lnSpc>
                <a:spcPct val="120000"/>
              </a:lnSpc>
              <a:buFont typeface="Arial" pitchFamily="34" charset="0"/>
              <a:buChar char="•"/>
            </a:pPr>
            <a:r>
              <a:rPr lang="en-US" sz="3200" dirty="0">
                <a:latin typeface="Helvetica"/>
                <a:ea typeface="Verdana" pitchFamily="34" charset="0"/>
                <a:cs typeface="Helvetica"/>
              </a:rPr>
              <a:t> </a:t>
            </a:r>
            <a:r>
              <a:rPr lang="en-US" sz="3200" dirty="0" smtClean="0">
                <a:latin typeface="Helvetica"/>
                <a:ea typeface="Verdana" pitchFamily="34" charset="0"/>
                <a:cs typeface="Helvetica"/>
              </a:rPr>
              <a:t>Capture the structure of students’ and teachers’ intuitive mental models </a:t>
            </a:r>
          </a:p>
          <a:p>
            <a:pPr lvl="1" algn="l">
              <a:lnSpc>
                <a:spcPct val="120000"/>
              </a:lnSpc>
            </a:pPr>
            <a:endParaRPr lang="en-US" sz="3200" dirty="0">
              <a:latin typeface="Helvetica"/>
              <a:ea typeface="Verdana" pitchFamily="34" charset="0"/>
              <a:cs typeface="Helvetica"/>
            </a:endParaRPr>
          </a:p>
        </p:txBody>
      </p:sp>
      <p:sp>
        <p:nvSpPr>
          <p:cNvPr id="452" name="Text Box 2906"/>
          <p:cNvSpPr txBox="1">
            <a:spLocks noChangeArrowheads="1"/>
          </p:cNvSpPr>
          <p:nvPr/>
        </p:nvSpPr>
        <p:spPr bwMode="auto">
          <a:xfrm>
            <a:off x="1835488" y="19868432"/>
            <a:ext cx="13701207" cy="3980638"/>
          </a:xfrm>
          <a:prstGeom prst="rect">
            <a:avLst/>
          </a:prstGeom>
          <a:noFill/>
          <a:ln w="127000">
            <a:noFill/>
            <a:miter lim="800000"/>
            <a:headEnd/>
            <a:tailEnd/>
          </a:ln>
        </p:spPr>
        <p:txBody>
          <a:bodyPr/>
          <a:lstStyle/>
          <a:p>
            <a:pPr>
              <a:lnSpc>
                <a:spcPct val="120000"/>
              </a:lnSpc>
            </a:pPr>
            <a:r>
              <a:rPr lang="en-US" sz="4800" b="1" dirty="0" smtClean="0">
                <a:latin typeface="Helvetica"/>
                <a:cs typeface="Helvetica"/>
              </a:rPr>
              <a:t>Method</a:t>
            </a:r>
            <a:endParaRPr lang="en-US" sz="4000" b="1" dirty="0" smtClean="0">
              <a:latin typeface="Helvetica"/>
              <a:cs typeface="Helvetica"/>
            </a:endParaRPr>
          </a:p>
          <a:p>
            <a:pPr algn="l">
              <a:lnSpc>
                <a:spcPct val="120000"/>
              </a:lnSpc>
            </a:pPr>
            <a:r>
              <a:rPr lang="en-US" sz="3600" b="1" dirty="0" smtClean="0">
                <a:latin typeface="Helvetica"/>
                <a:cs typeface="Helvetica"/>
              </a:rPr>
              <a:t>Participants</a:t>
            </a:r>
            <a:endParaRPr lang="en-US" sz="2800" b="1" dirty="0" smtClean="0">
              <a:latin typeface="Helvetica"/>
              <a:ea typeface="Verdana" pitchFamily="34" charset="0"/>
              <a:cs typeface="Helvetica"/>
            </a:endParaRPr>
          </a:p>
          <a:p>
            <a:pPr algn="l">
              <a:lnSpc>
                <a:spcPct val="120000"/>
              </a:lnSpc>
              <a:buFont typeface="Arial" pitchFamily="34" charset="0"/>
              <a:buChar char="•"/>
            </a:pPr>
            <a:r>
              <a:rPr lang="en-US" sz="3200" dirty="0" smtClean="0">
                <a:latin typeface="Helvetica"/>
                <a:ea typeface="Verdana" pitchFamily="34" charset="0"/>
                <a:cs typeface="Helvetica"/>
              </a:rPr>
              <a:t> 13 ninth grade public school students*, 14-15 yrs old</a:t>
            </a:r>
          </a:p>
          <a:p>
            <a:pPr algn="l">
              <a:lnSpc>
                <a:spcPct val="120000"/>
              </a:lnSpc>
              <a:buFont typeface="Arial" pitchFamily="34" charset="0"/>
              <a:buChar char="•"/>
            </a:pPr>
            <a:r>
              <a:rPr lang="en-US" sz="3200" dirty="0" smtClean="0">
                <a:latin typeface="Helvetica"/>
                <a:ea typeface="Verdana" pitchFamily="34" charset="0"/>
                <a:cs typeface="Helvetica"/>
              </a:rPr>
              <a:t> 18 public school teachers (primarily science instructors)*</a:t>
            </a:r>
          </a:p>
          <a:p>
            <a:pPr algn="l">
              <a:lnSpc>
                <a:spcPct val="120000"/>
              </a:lnSpc>
              <a:buFont typeface="Arial" pitchFamily="34" charset="0"/>
              <a:buChar char="•"/>
            </a:pPr>
            <a:r>
              <a:rPr lang="en-US" sz="3200" dirty="0" smtClean="0">
                <a:latin typeface="Helvetica"/>
                <a:ea typeface="Verdana" pitchFamily="34" charset="0"/>
                <a:cs typeface="Helvetica"/>
              </a:rPr>
              <a:t> 7 virology experts</a:t>
            </a:r>
          </a:p>
          <a:p>
            <a:pPr algn="l">
              <a:lnSpc>
                <a:spcPct val="120000"/>
              </a:lnSpc>
            </a:pPr>
            <a:r>
              <a:rPr lang="en-US" sz="2800" i="1" dirty="0" smtClean="0">
                <a:latin typeface="Helvetica"/>
                <a:ea typeface="Verdana" pitchFamily="34" charset="0"/>
                <a:cs typeface="Helvetica"/>
              </a:rPr>
              <a:t>	* From a large, urban school district in the Midwest</a:t>
            </a:r>
            <a:endParaRPr lang="en-US" sz="2800" i="1" dirty="0">
              <a:latin typeface="Helvetica"/>
              <a:ea typeface="Verdana" pitchFamily="34" charset="0"/>
              <a:cs typeface="Helvetica"/>
            </a:endParaRPr>
          </a:p>
        </p:txBody>
      </p:sp>
      <p:pic>
        <p:nvPicPr>
          <p:cNvPr id="453" name="Picture 452" descr="C:\Users\SILC\Desktop\Research\OSMP (Omaha Virus Project)\CDS poster\207_GR01_HIVmodeltable_sd.jpg"/>
          <p:cNvPicPr>
            <a:picLocks noChangeAspect="1" noChangeArrowheads="1"/>
          </p:cNvPicPr>
          <p:nvPr/>
        </p:nvPicPr>
        <p:blipFill>
          <a:blip r:embed="rId4" cstate="print"/>
          <a:stretch>
            <a:fillRect/>
          </a:stretch>
        </p:blipFill>
        <p:spPr bwMode="auto">
          <a:xfrm>
            <a:off x="1762227" y="9719298"/>
            <a:ext cx="13820859" cy="5199341"/>
          </a:xfrm>
          <a:prstGeom prst="rect">
            <a:avLst/>
          </a:prstGeom>
          <a:noFill/>
          <a:ln w="38100" cmpd="sng">
            <a:noFill/>
          </a:ln>
        </p:spPr>
      </p:pic>
      <p:sp>
        <p:nvSpPr>
          <p:cNvPr id="454" name="Text Box 2906"/>
          <p:cNvSpPr txBox="1">
            <a:spLocks noChangeArrowheads="1"/>
          </p:cNvSpPr>
          <p:nvPr/>
        </p:nvSpPr>
        <p:spPr bwMode="auto">
          <a:xfrm>
            <a:off x="1918026" y="14854595"/>
            <a:ext cx="13531956" cy="1120397"/>
          </a:xfrm>
          <a:prstGeom prst="rect">
            <a:avLst/>
          </a:prstGeom>
          <a:noFill/>
          <a:ln w="127000">
            <a:noFill/>
            <a:miter lim="800000"/>
            <a:headEnd/>
            <a:tailEnd/>
          </a:ln>
        </p:spPr>
        <p:txBody>
          <a:bodyPr/>
          <a:lstStyle/>
          <a:p>
            <a:pPr algn="l">
              <a:lnSpc>
                <a:spcPct val="120000"/>
              </a:lnSpc>
            </a:pPr>
            <a:r>
              <a:rPr lang="en-US" b="1" dirty="0" smtClean="0">
                <a:latin typeface="Helvetica"/>
                <a:ea typeface="Verdana" pitchFamily="34" charset="0"/>
                <a:cs typeface="Helvetica"/>
              </a:rPr>
              <a:t>Fig. 1.</a:t>
            </a:r>
            <a:r>
              <a:rPr lang="en-US" dirty="0" smtClean="0">
                <a:latin typeface="Helvetica"/>
                <a:ea typeface="Verdana" pitchFamily="34" charset="0"/>
                <a:cs typeface="Helvetica"/>
              </a:rPr>
              <a:t> How HIV infects cells. Image courtesy of the University of Nebraska State Museum for Explore Evolution funded by the National Science Foundation.</a:t>
            </a:r>
            <a:endParaRPr lang="en-US" dirty="0">
              <a:latin typeface="Helvetica"/>
              <a:ea typeface="Verdana" pitchFamily="34" charset="0"/>
              <a:cs typeface="Helvetica"/>
            </a:endParaRPr>
          </a:p>
        </p:txBody>
      </p:sp>
      <p:sp>
        <p:nvSpPr>
          <p:cNvPr id="653" name="Text Box 2906"/>
          <p:cNvSpPr txBox="1">
            <a:spLocks noChangeArrowheads="1"/>
          </p:cNvSpPr>
          <p:nvPr/>
        </p:nvSpPr>
        <p:spPr bwMode="auto">
          <a:xfrm>
            <a:off x="35033900" y="20864326"/>
            <a:ext cx="13325033" cy="6690278"/>
          </a:xfrm>
          <a:prstGeom prst="rect">
            <a:avLst/>
          </a:prstGeom>
          <a:noFill/>
          <a:ln w="127000">
            <a:noFill/>
            <a:miter lim="800000"/>
            <a:headEnd/>
            <a:tailEnd/>
          </a:ln>
        </p:spPr>
        <p:txBody>
          <a:bodyPr/>
          <a:lstStyle/>
          <a:p>
            <a:pPr algn="l">
              <a:spcAft>
                <a:spcPts val="1200"/>
              </a:spcAft>
              <a:buFont typeface="Arial"/>
              <a:buChar char="•"/>
            </a:pPr>
            <a:r>
              <a:rPr lang="en-US" sz="3200" dirty="0">
                <a:latin typeface="Helvetica"/>
                <a:cs typeface="Helvetica"/>
              </a:rPr>
              <a:t> </a:t>
            </a:r>
            <a:r>
              <a:rPr lang="en-US" sz="3200" dirty="0" smtClean="0">
                <a:latin typeface="Helvetica"/>
                <a:cs typeface="Helvetica"/>
              </a:rPr>
              <a:t>Teachers</a:t>
            </a:r>
            <a:r>
              <a:rPr lang="en-US" sz="3200" dirty="0">
                <a:latin typeface="Helvetica"/>
                <a:cs typeface="Helvetica"/>
              </a:rPr>
              <a:t>’ </a:t>
            </a:r>
            <a:r>
              <a:rPr lang="en-US" sz="3200" dirty="0" smtClean="0">
                <a:latin typeface="Helvetica"/>
                <a:cs typeface="Helvetica"/>
              </a:rPr>
              <a:t>beliefs were more detailed than students’, and more likely to align </a:t>
            </a:r>
            <a:r>
              <a:rPr lang="en-US" sz="3200" dirty="0">
                <a:latin typeface="Helvetica"/>
                <a:cs typeface="Helvetica"/>
              </a:rPr>
              <a:t>with the experts’ </a:t>
            </a:r>
            <a:r>
              <a:rPr lang="en-US" sz="3200" dirty="0" smtClean="0">
                <a:latin typeface="Helvetica"/>
                <a:cs typeface="Helvetica"/>
              </a:rPr>
              <a:t>explanations</a:t>
            </a:r>
            <a:r>
              <a:rPr lang="en-US" sz="3200" dirty="0">
                <a:latin typeface="Helvetica"/>
                <a:cs typeface="Helvetica"/>
              </a:rPr>
              <a:t> </a:t>
            </a:r>
            <a:endParaRPr lang="en-US" sz="3200" dirty="0" smtClean="0">
              <a:latin typeface="Helvetica"/>
              <a:cs typeface="Helvetica"/>
            </a:endParaRPr>
          </a:p>
          <a:p>
            <a:pPr algn="l">
              <a:spcAft>
                <a:spcPts val="1200"/>
              </a:spcAft>
              <a:buFont typeface="Arial"/>
              <a:buChar char="•"/>
            </a:pPr>
            <a:r>
              <a:rPr lang="en-US" sz="3200" dirty="0">
                <a:latin typeface="Helvetica"/>
                <a:cs typeface="Helvetica"/>
              </a:rPr>
              <a:t> </a:t>
            </a:r>
            <a:r>
              <a:rPr lang="en-US" sz="3200" dirty="0" smtClean="0">
                <a:latin typeface="Helvetica"/>
                <a:cs typeface="Helvetica"/>
              </a:rPr>
              <a:t>In </a:t>
            </a:r>
            <a:r>
              <a:rPr lang="en-US" sz="3200" dirty="0">
                <a:latin typeface="Helvetica"/>
                <a:cs typeface="Helvetica"/>
              </a:rPr>
              <a:t>some cases, </a:t>
            </a:r>
            <a:r>
              <a:rPr lang="en-US" sz="3200" dirty="0" smtClean="0">
                <a:latin typeface="Helvetica"/>
                <a:cs typeface="Helvetica"/>
              </a:rPr>
              <a:t>teachers </a:t>
            </a:r>
            <a:r>
              <a:rPr lang="en-US" sz="3200" dirty="0">
                <a:latin typeface="Helvetica"/>
                <a:cs typeface="Helvetica"/>
              </a:rPr>
              <a:t>and students had entirely different mental </a:t>
            </a:r>
            <a:r>
              <a:rPr lang="en-US" sz="3200" dirty="0" smtClean="0">
                <a:latin typeface="Helvetica"/>
                <a:cs typeface="Helvetica"/>
              </a:rPr>
              <a:t>models for virus </a:t>
            </a:r>
            <a:r>
              <a:rPr lang="en-US" sz="3200" dirty="0">
                <a:latin typeface="Helvetica"/>
                <a:cs typeface="Helvetica"/>
              </a:rPr>
              <a:t>replication </a:t>
            </a:r>
            <a:r>
              <a:rPr lang="en-US" sz="3200" dirty="0" smtClean="0">
                <a:latin typeface="Helvetica"/>
                <a:cs typeface="Helvetica"/>
              </a:rPr>
              <a:t>and </a:t>
            </a:r>
            <a:r>
              <a:rPr lang="en-US" sz="3200" dirty="0">
                <a:latin typeface="Helvetica"/>
                <a:cs typeface="Helvetica"/>
              </a:rPr>
              <a:t>vaccination </a:t>
            </a:r>
            <a:endParaRPr lang="en-US" sz="3200" baseline="30000" dirty="0" smtClean="0">
              <a:latin typeface="Helvetica"/>
              <a:cs typeface="Helvetica"/>
            </a:endParaRPr>
          </a:p>
          <a:p>
            <a:pPr algn="l">
              <a:spcAft>
                <a:spcPts val="1200"/>
              </a:spcAft>
              <a:buFont typeface="Arial"/>
              <a:buChar char="•"/>
            </a:pPr>
            <a:r>
              <a:rPr lang="en-US" sz="3200" dirty="0" smtClean="0">
                <a:latin typeface="Helvetica"/>
                <a:cs typeface="Helvetica"/>
              </a:rPr>
              <a:t> Understanding the mental </a:t>
            </a:r>
            <a:r>
              <a:rPr lang="en-US" sz="3200" dirty="0">
                <a:latin typeface="Helvetica"/>
                <a:cs typeface="Helvetica"/>
              </a:rPr>
              <a:t>models </a:t>
            </a:r>
            <a:r>
              <a:rPr lang="en-US" sz="3200" dirty="0" smtClean="0">
                <a:latin typeface="Helvetica"/>
                <a:cs typeface="Helvetica"/>
              </a:rPr>
              <a:t>that students and teachers bring into the classroom provides </a:t>
            </a:r>
            <a:r>
              <a:rPr lang="en-US" sz="3200" dirty="0">
                <a:latin typeface="Helvetica"/>
                <a:cs typeface="Helvetica"/>
              </a:rPr>
              <a:t>a crucial first step toward </a:t>
            </a:r>
            <a:r>
              <a:rPr lang="en-US" sz="3200" dirty="0" smtClean="0">
                <a:latin typeface="Helvetica"/>
                <a:cs typeface="Helvetica"/>
              </a:rPr>
              <a:t>confronting </a:t>
            </a:r>
            <a:r>
              <a:rPr lang="en-US" sz="3200" dirty="0">
                <a:latin typeface="Helvetica"/>
                <a:cs typeface="Helvetica"/>
              </a:rPr>
              <a:t>and </a:t>
            </a:r>
            <a:r>
              <a:rPr lang="en-US" sz="3200" dirty="0" smtClean="0">
                <a:latin typeface="Helvetica"/>
                <a:cs typeface="Helvetica"/>
              </a:rPr>
              <a:t>correcting </a:t>
            </a:r>
            <a:r>
              <a:rPr lang="en-US" sz="3200" dirty="0">
                <a:latin typeface="Helvetica"/>
                <a:cs typeface="Helvetica"/>
              </a:rPr>
              <a:t>misconceptions that hamper </a:t>
            </a:r>
            <a:r>
              <a:rPr lang="en-US" sz="3200" dirty="0" smtClean="0">
                <a:latin typeface="Helvetica"/>
                <a:cs typeface="Helvetica"/>
              </a:rPr>
              <a:t>scientific understanding</a:t>
            </a:r>
          </a:p>
          <a:p>
            <a:pPr algn="l">
              <a:spcAft>
                <a:spcPts val="1200"/>
              </a:spcAft>
              <a:buFont typeface="Arial"/>
              <a:buChar char="•"/>
            </a:pPr>
            <a:r>
              <a:rPr lang="en-US" sz="3200" dirty="0">
                <a:latin typeface="Helvetica"/>
                <a:cs typeface="Helvetica"/>
              </a:rPr>
              <a:t> </a:t>
            </a:r>
            <a:r>
              <a:rPr lang="en-US" sz="3200" dirty="0" smtClean="0">
                <a:latin typeface="Helvetica"/>
                <a:cs typeface="Helvetica"/>
              </a:rPr>
              <a:t>Educational </a:t>
            </a:r>
            <a:r>
              <a:rPr lang="en-US" sz="3200" dirty="0">
                <a:latin typeface="Helvetica"/>
                <a:cs typeface="Helvetica"/>
              </a:rPr>
              <a:t>interventions must </a:t>
            </a:r>
            <a:r>
              <a:rPr lang="en-US" sz="3200" dirty="0" smtClean="0">
                <a:latin typeface="Helvetica"/>
                <a:cs typeface="Helvetica"/>
              </a:rPr>
              <a:t>attempt </a:t>
            </a:r>
            <a:r>
              <a:rPr lang="en-US" sz="3200" dirty="0">
                <a:latin typeface="Helvetica"/>
                <a:cs typeface="Helvetica"/>
              </a:rPr>
              <a:t>to replace or refine </a:t>
            </a:r>
            <a:r>
              <a:rPr lang="en-US" sz="3200" dirty="0" smtClean="0">
                <a:latin typeface="Helvetica"/>
                <a:cs typeface="Helvetica"/>
              </a:rPr>
              <a:t>preexisting beliefs </a:t>
            </a:r>
            <a:r>
              <a:rPr lang="en-US" sz="3200" dirty="0">
                <a:latin typeface="Helvetica"/>
                <a:cs typeface="Helvetica"/>
              </a:rPr>
              <a:t>to support </a:t>
            </a:r>
            <a:r>
              <a:rPr lang="en-US" sz="3200" dirty="0" smtClean="0">
                <a:latin typeface="Helvetica"/>
                <a:cs typeface="Helvetica"/>
              </a:rPr>
              <a:t>conceptual change toward a deeper scientific understanding</a:t>
            </a:r>
            <a:r>
              <a:rPr lang="en-US" sz="3200" baseline="30000" dirty="0" smtClean="0">
                <a:latin typeface="Helvetica"/>
                <a:cs typeface="Helvetica"/>
              </a:rPr>
              <a:t>5</a:t>
            </a:r>
            <a:r>
              <a:rPr lang="en-US" sz="3200" dirty="0" smtClean="0">
                <a:latin typeface="Helvetica"/>
                <a:cs typeface="Helvetica"/>
              </a:rPr>
              <a:t> </a:t>
            </a:r>
          </a:p>
        </p:txBody>
      </p:sp>
      <p:sp>
        <p:nvSpPr>
          <p:cNvPr id="672" name="AutoShape 2866"/>
          <p:cNvSpPr>
            <a:spLocks noChangeArrowheads="1"/>
          </p:cNvSpPr>
          <p:nvPr/>
        </p:nvSpPr>
        <p:spPr bwMode="auto">
          <a:xfrm>
            <a:off x="620860" y="457200"/>
            <a:ext cx="49964681" cy="3593085"/>
          </a:xfrm>
          <a:prstGeom prst="roundRect">
            <a:avLst>
              <a:gd name="adj" fmla="val 16667"/>
            </a:avLst>
          </a:prstGeom>
          <a:noFill/>
          <a:ln w="190500">
            <a:noFill/>
            <a:round/>
            <a:headEnd/>
            <a:tailEnd/>
          </a:ln>
        </p:spPr>
        <p:txBody>
          <a:bodyPr wrap="none" anchor="ctr"/>
          <a:lstStyle/>
          <a:p>
            <a:endParaRPr lang="en-US" dirty="0">
              <a:latin typeface="Helvetica"/>
              <a:cs typeface="Helvetica"/>
            </a:endParaRPr>
          </a:p>
        </p:txBody>
      </p:sp>
      <p:sp>
        <p:nvSpPr>
          <p:cNvPr id="687" name="Text Box 3021"/>
          <p:cNvSpPr txBox="1">
            <a:spLocks noChangeArrowheads="1"/>
          </p:cNvSpPr>
          <p:nvPr/>
        </p:nvSpPr>
        <p:spPr bwMode="auto">
          <a:xfrm>
            <a:off x="1657001" y="169065"/>
            <a:ext cx="48056444" cy="3157788"/>
          </a:xfrm>
          <a:prstGeom prst="rect">
            <a:avLst/>
          </a:prstGeom>
          <a:noFill/>
          <a:ln w="9525">
            <a:noFill/>
            <a:miter lim="800000"/>
            <a:headEnd/>
            <a:tailEnd/>
          </a:ln>
        </p:spPr>
        <p:txBody>
          <a:bodyPr wrap="square">
            <a:spAutoFit/>
          </a:bodyPr>
          <a:lstStyle/>
          <a:p>
            <a:pPr>
              <a:spcAft>
                <a:spcPts val="2400"/>
              </a:spcAft>
            </a:pPr>
            <a:r>
              <a:rPr lang="en-US" sz="7200" b="1" dirty="0">
                <a:solidFill>
                  <a:sysClr val="windowText" lastClr="000000"/>
                </a:solidFill>
                <a:latin typeface="Helvetica"/>
                <a:ea typeface="Verdana" pitchFamily="34" charset="0"/>
                <a:cs typeface="Helvetica"/>
              </a:rPr>
              <a:t>Students’ and Teachers’ Beliefs About the Microbiological </a:t>
            </a:r>
            <a:r>
              <a:rPr lang="en-US" sz="7200" b="1" dirty="0" smtClean="0">
                <a:solidFill>
                  <a:sysClr val="windowText" lastClr="000000"/>
                </a:solidFill>
                <a:latin typeface="Helvetica"/>
                <a:ea typeface="Verdana" pitchFamily="34" charset="0"/>
                <a:cs typeface="Helvetica"/>
              </a:rPr>
              <a:t>Structure </a:t>
            </a:r>
            <a:r>
              <a:rPr lang="en-US" sz="7200" b="1" dirty="0">
                <a:solidFill>
                  <a:sysClr val="windowText" lastClr="000000"/>
                </a:solidFill>
                <a:latin typeface="Helvetica"/>
                <a:ea typeface="Verdana" pitchFamily="34" charset="0"/>
                <a:cs typeface="Helvetica"/>
              </a:rPr>
              <a:t>and Activity of Viruses and Vaccines</a:t>
            </a:r>
          </a:p>
          <a:p>
            <a:pPr>
              <a:lnSpc>
                <a:spcPct val="90000"/>
              </a:lnSpc>
              <a:spcAft>
                <a:spcPts val="2400"/>
              </a:spcAft>
            </a:pPr>
            <a:r>
              <a:rPr lang="en-US" sz="4800" dirty="0" smtClean="0">
                <a:solidFill>
                  <a:sysClr val="windowText" lastClr="000000"/>
                </a:solidFill>
                <a:latin typeface="Helvetica"/>
                <a:cs typeface="Helvetica"/>
              </a:rPr>
              <a:t>Benjamin D. Jee</a:t>
            </a:r>
            <a:r>
              <a:rPr lang="en-US" sz="4800" baseline="30000" dirty="0" smtClean="0">
                <a:solidFill>
                  <a:sysClr val="windowText" lastClr="000000"/>
                </a:solidFill>
                <a:latin typeface="Helvetica"/>
                <a:cs typeface="Helvetica"/>
              </a:rPr>
              <a:t>1 </a:t>
            </a:r>
            <a:r>
              <a:rPr lang="en-US" sz="4800" dirty="0" smtClean="0">
                <a:solidFill>
                  <a:sysClr val="windowText" lastClr="000000"/>
                </a:solidFill>
                <a:latin typeface="Helvetica"/>
                <a:cs typeface="Helvetica"/>
              </a:rPr>
              <a:t>(</a:t>
            </a:r>
            <a:r>
              <a:rPr lang="en-US" sz="4800" dirty="0" smtClean="0">
                <a:solidFill>
                  <a:sysClr val="windowText" lastClr="000000"/>
                </a:solidFill>
                <a:latin typeface="Helvetica"/>
                <a:cs typeface="Helvetica"/>
              </a:rPr>
              <a:t>bjee@holycross.edu</a:t>
            </a:r>
            <a:r>
              <a:rPr lang="en-US" sz="4800" dirty="0" smtClean="0">
                <a:solidFill>
                  <a:sysClr val="windowText" lastClr="000000"/>
                </a:solidFill>
                <a:latin typeface="Helvetica"/>
                <a:cs typeface="Helvetica"/>
              </a:rPr>
              <a:t>), David H. Uttal</a:t>
            </a:r>
            <a:r>
              <a:rPr lang="en-US" sz="4800" baseline="30000" dirty="0" smtClean="0">
                <a:solidFill>
                  <a:sysClr val="windowText" lastClr="000000"/>
                </a:solidFill>
                <a:latin typeface="Helvetica"/>
                <a:cs typeface="Helvetica"/>
              </a:rPr>
              <a:t>2</a:t>
            </a:r>
            <a:r>
              <a:rPr lang="en-US" sz="4800" dirty="0" smtClean="0">
                <a:solidFill>
                  <a:sysClr val="windowText" lastClr="000000"/>
                </a:solidFill>
                <a:latin typeface="Helvetica"/>
                <a:cs typeface="Helvetica"/>
              </a:rPr>
              <a:t>, </a:t>
            </a:r>
            <a:r>
              <a:rPr lang="en-US" sz="4800" dirty="0">
                <a:solidFill>
                  <a:sysClr val="windowText" lastClr="000000"/>
                </a:solidFill>
                <a:latin typeface="Helvetica"/>
                <a:cs typeface="Helvetica"/>
              </a:rPr>
              <a:t>Amy </a:t>
            </a:r>
            <a:r>
              <a:rPr lang="en-US" sz="4800" dirty="0" smtClean="0">
                <a:solidFill>
                  <a:sysClr val="windowText" lastClr="000000"/>
                </a:solidFill>
                <a:latin typeface="Helvetica"/>
                <a:cs typeface="Helvetica"/>
              </a:rPr>
              <a:t>Spiegel</a:t>
            </a:r>
            <a:r>
              <a:rPr lang="en-US" sz="4800" baseline="30000" dirty="0" smtClean="0">
                <a:solidFill>
                  <a:sysClr val="windowText" lastClr="000000"/>
                </a:solidFill>
                <a:latin typeface="Helvetica"/>
                <a:cs typeface="Helvetica"/>
              </a:rPr>
              <a:t>3</a:t>
            </a:r>
            <a:r>
              <a:rPr lang="en-US" sz="4800" dirty="0" smtClean="0">
                <a:solidFill>
                  <a:sysClr val="windowText" lastClr="000000"/>
                </a:solidFill>
                <a:latin typeface="Helvetica"/>
                <a:cs typeface="Helvetica"/>
              </a:rPr>
              <a:t>, and Judy Diamond</a:t>
            </a:r>
            <a:r>
              <a:rPr lang="en-US" sz="4800" baseline="30000" dirty="0" smtClean="0">
                <a:solidFill>
                  <a:sysClr val="windowText" lastClr="000000"/>
                </a:solidFill>
                <a:latin typeface="Helvetica"/>
                <a:cs typeface="Helvetica"/>
              </a:rPr>
              <a:t>4</a:t>
            </a:r>
          </a:p>
          <a:p>
            <a:pPr>
              <a:lnSpc>
                <a:spcPct val="90000"/>
              </a:lnSpc>
              <a:spcAft>
                <a:spcPts val="2400"/>
              </a:spcAft>
            </a:pPr>
            <a:r>
              <a:rPr lang="en-US" sz="4800" baseline="30000" dirty="0" smtClean="0">
                <a:solidFill>
                  <a:sysClr val="windowText" lastClr="000000"/>
                </a:solidFill>
                <a:latin typeface="Helvetica"/>
                <a:cs typeface="Helvetica"/>
              </a:rPr>
              <a:t>1</a:t>
            </a:r>
            <a:r>
              <a:rPr lang="en-US" sz="4800" dirty="0" smtClean="0">
                <a:solidFill>
                  <a:sysClr val="windowText" lastClr="000000"/>
                </a:solidFill>
                <a:latin typeface="Helvetica"/>
                <a:cs typeface="Helvetica"/>
              </a:rPr>
              <a:t>College of the Holy Cross, </a:t>
            </a:r>
            <a:r>
              <a:rPr lang="en-US" sz="4800" baseline="30000" dirty="0" smtClean="0">
                <a:solidFill>
                  <a:sysClr val="windowText" lastClr="000000"/>
                </a:solidFill>
                <a:latin typeface="Helvetica"/>
                <a:cs typeface="Helvetica"/>
              </a:rPr>
              <a:t>2</a:t>
            </a:r>
            <a:r>
              <a:rPr lang="en-US" sz="4800" dirty="0" smtClean="0">
                <a:solidFill>
                  <a:sysClr val="windowText" lastClr="000000"/>
                </a:solidFill>
                <a:latin typeface="Helvetica"/>
                <a:cs typeface="Helvetica"/>
              </a:rPr>
              <a:t>Northwestern University, </a:t>
            </a:r>
            <a:r>
              <a:rPr lang="en-US" sz="4800" baseline="30000" dirty="0" smtClean="0">
                <a:solidFill>
                  <a:sysClr val="windowText" lastClr="000000"/>
                </a:solidFill>
                <a:latin typeface="Helvetica"/>
                <a:cs typeface="Helvetica"/>
              </a:rPr>
              <a:t>3</a:t>
            </a:r>
            <a:r>
              <a:rPr lang="en-US" sz="4800" dirty="0" smtClean="0">
                <a:solidFill>
                  <a:sysClr val="windowText" lastClr="000000"/>
                </a:solidFill>
                <a:latin typeface="Helvetica"/>
                <a:cs typeface="Helvetica"/>
              </a:rPr>
              <a:t>University of Nebraska-Lincoln, </a:t>
            </a:r>
            <a:r>
              <a:rPr lang="en-US" sz="4800" baseline="30000" dirty="0" smtClean="0">
                <a:solidFill>
                  <a:sysClr val="windowText" lastClr="000000"/>
                </a:solidFill>
                <a:latin typeface="Helvetica"/>
                <a:cs typeface="Helvetica"/>
              </a:rPr>
              <a:t>4</a:t>
            </a:r>
            <a:r>
              <a:rPr lang="en-US" sz="4800" dirty="0" smtClean="0">
                <a:solidFill>
                  <a:sysClr val="windowText" lastClr="000000"/>
                </a:solidFill>
                <a:latin typeface="Helvetica"/>
                <a:cs typeface="Helvetica"/>
              </a:rPr>
              <a:t>University of Nebraska</a:t>
            </a:r>
            <a:r>
              <a:rPr lang="en-US" sz="4800" dirty="0">
                <a:solidFill>
                  <a:sysClr val="windowText" lastClr="000000"/>
                </a:solidFill>
                <a:latin typeface="Helvetica"/>
                <a:cs typeface="Helvetica"/>
              </a:rPr>
              <a:t> </a:t>
            </a:r>
            <a:r>
              <a:rPr lang="en-US" sz="4800" dirty="0" smtClean="0">
                <a:solidFill>
                  <a:sysClr val="windowText" lastClr="000000"/>
                </a:solidFill>
                <a:latin typeface="Helvetica"/>
                <a:cs typeface="Helvetica"/>
              </a:rPr>
              <a:t>State Museum</a:t>
            </a:r>
          </a:p>
        </p:txBody>
      </p:sp>
      <p:sp>
        <p:nvSpPr>
          <p:cNvPr id="688" name="Text Box 2864"/>
          <p:cNvSpPr txBox="1">
            <a:spLocks noChangeArrowheads="1"/>
          </p:cNvSpPr>
          <p:nvPr/>
        </p:nvSpPr>
        <p:spPr bwMode="auto">
          <a:xfrm>
            <a:off x="37333922" y="19928123"/>
            <a:ext cx="9063870" cy="914097"/>
          </a:xfrm>
          <a:prstGeom prst="rect">
            <a:avLst/>
          </a:prstGeom>
          <a:noFill/>
          <a:ln w="9525">
            <a:noFill/>
            <a:miter lim="800000"/>
            <a:headEnd/>
            <a:tailEnd/>
          </a:ln>
        </p:spPr>
        <p:txBody>
          <a:bodyPr wrap="square">
            <a:spAutoFit/>
          </a:bodyPr>
          <a:lstStyle/>
          <a:p>
            <a:pPr>
              <a:spcBef>
                <a:spcPct val="50000"/>
              </a:spcBef>
            </a:pPr>
            <a:r>
              <a:rPr lang="en-US" sz="4800" b="1" dirty="0" smtClean="0">
                <a:latin typeface="Helvetica"/>
                <a:cs typeface="Helvetica"/>
              </a:rPr>
              <a:t>Discussion</a:t>
            </a:r>
          </a:p>
        </p:txBody>
      </p:sp>
      <p:sp>
        <p:nvSpPr>
          <p:cNvPr id="689" name="Text Box 2906"/>
          <p:cNvSpPr txBox="1">
            <a:spLocks noChangeArrowheads="1"/>
          </p:cNvSpPr>
          <p:nvPr/>
        </p:nvSpPr>
        <p:spPr bwMode="auto">
          <a:xfrm>
            <a:off x="35045358" y="31492365"/>
            <a:ext cx="13640997" cy="2947054"/>
          </a:xfrm>
          <a:prstGeom prst="rect">
            <a:avLst/>
          </a:prstGeom>
          <a:noFill/>
          <a:ln w="127000">
            <a:noFill/>
            <a:miter lim="800000"/>
            <a:headEnd/>
            <a:tailEnd/>
          </a:ln>
        </p:spPr>
        <p:txBody>
          <a:bodyPr/>
          <a:lstStyle/>
          <a:p>
            <a:pPr algn="l">
              <a:lnSpc>
                <a:spcPct val="120000"/>
              </a:lnSpc>
            </a:pPr>
            <a:r>
              <a:rPr lang="en-US" sz="4000" b="1" dirty="0" smtClean="0">
                <a:latin typeface="Helvetica"/>
                <a:ea typeface="Verdana" pitchFamily="34" charset="0"/>
                <a:cs typeface="Helvetica"/>
              </a:rPr>
              <a:t>Acknowledgments</a:t>
            </a:r>
          </a:p>
          <a:p>
            <a:pPr algn="l"/>
            <a:r>
              <a:rPr lang="en-US" dirty="0">
                <a:latin typeface="Helvetica"/>
                <a:ea typeface="Verdana" pitchFamily="34" charset="0"/>
                <a:cs typeface="Helvetica"/>
              </a:rPr>
              <a:t>This research was supported by the Omaha Schools Foundation and World of Viruses project. World of Viruses is funded by the National Center for Research Resources at the National Institutes of Health through the Science Education Partnership Award (SEPA) Grant No. R25 RR024267-01 (2007- 2012). Its content is solely the responsibility of the authors and does not necessarily represent the official views of NCRR or NIH</a:t>
            </a:r>
            <a:r>
              <a:rPr lang="en-US" dirty="0" smtClean="0">
                <a:latin typeface="Helvetica"/>
                <a:ea typeface="Verdana" pitchFamily="34" charset="0"/>
                <a:cs typeface="Helvetica"/>
              </a:rPr>
              <a:t>. We thank Carolyn Crouch, Kristin Watkins, and LaShawnda Lindsey-Dennis for assistance with data collection and coding.</a:t>
            </a:r>
          </a:p>
          <a:p>
            <a:pPr algn="l">
              <a:lnSpc>
                <a:spcPct val="120000"/>
              </a:lnSpc>
            </a:pPr>
            <a:endParaRPr lang="en-US" sz="2200" dirty="0" smtClean="0">
              <a:latin typeface="Helvetica"/>
              <a:ea typeface="Verdana" pitchFamily="34" charset="0"/>
              <a:cs typeface="Helvetica"/>
            </a:endParaRPr>
          </a:p>
        </p:txBody>
      </p:sp>
      <p:sp>
        <p:nvSpPr>
          <p:cNvPr id="691" name="Text Box 2906"/>
          <p:cNvSpPr txBox="1">
            <a:spLocks noChangeArrowheads="1"/>
          </p:cNvSpPr>
          <p:nvPr/>
        </p:nvSpPr>
        <p:spPr bwMode="auto">
          <a:xfrm>
            <a:off x="35045358" y="26704696"/>
            <a:ext cx="13928327" cy="4706423"/>
          </a:xfrm>
          <a:prstGeom prst="rect">
            <a:avLst/>
          </a:prstGeom>
          <a:noFill/>
          <a:ln w="127000">
            <a:noFill/>
            <a:miter lim="800000"/>
            <a:headEnd/>
            <a:tailEnd/>
          </a:ln>
        </p:spPr>
        <p:txBody>
          <a:bodyPr/>
          <a:lstStyle/>
          <a:p>
            <a:pPr algn="l">
              <a:lnSpc>
                <a:spcPct val="120000"/>
              </a:lnSpc>
            </a:pPr>
            <a:r>
              <a:rPr lang="en-US" sz="4000" b="1" dirty="0" smtClean="0">
                <a:latin typeface="Helvetica"/>
                <a:ea typeface="Verdana" pitchFamily="34" charset="0"/>
                <a:cs typeface="Helvetica"/>
              </a:rPr>
              <a:t>References</a:t>
            </a:r>
          </a:p>
          <a:p>
            <a:pPr marL="514350" indent="-514350" algn="l">
              <a:spcAft>
                <a:spcPts val="0"/>
              </a:spcAft>
              <a:buFontTx/>
              <a:buAutoNum type="arabicPeriod"/>
            </a:pPr>
            <a:r>
              <a:rPr lang="en-US" sz="2200" dirty="0">
                <a:latin typeface="Helvetica"/>
                <a:ea typeface="Verdana" pitchFamily="34" charset="0"/>
                <a:cs typeface="Helvetica"/>
              </a:rPr>
              <a:t>Au, T. K., Chan, C. K., Chan, T. K., Cheung, M. K., Ho, J. Y., &amp; </a:t>
            </a:r>
            <a:r>
              <a:rPr lang="en-US" sz="2200" dirty="0">
                <a:latin typeface="Helvetica"/>
                <a:ea typeface="Verdana" pitchFamily="34" charset="0"/>
                <a:cs typeface="Helvetica"/>
              </a:rPr>
              <a:t>Ip</a:t>
            </a:r>
            <a:r>
              <a:rPr lang="en-US" sz="2200" dirty="0">
                <a:latin typeface="Helvetica"/>
                <a:ea typeface="Verdana" pitchFamily="34" charset="0"/>
                <a:cs typeface="Helvetica"/>
              </a:rPr>
              <a:t>, G. W. (2008). </a:t>
            </a:r>
            <a:r>
              <a:rPr lang="en-US" sz="2200" dirty="0">
                <a:latin typeface="Helvetica"/>
                <a:ea typeface="Verdana" pitchFamily="34" charset="0"/>
                <a:cs typeface="Helvetica"/>
              </a:rPr>
              <a:t>Folkbiology</a:t>
            </a:r>
            <a:r>
              <a:rPr lang="en-US" sz="2200" dirty="0">
                <a:latin typeface="Helvetica"/>
                <a:ea typeface="Verdana" pitchFamily="34" charset="0"/>
                <a:cs typeface="Helvetica"/>
              </a:rPr>
              <a:t> meets microbiology: A study of conceptual and behavioral change. </a:t>
            </a:r>
            <a:r>
              <a:rPr lang="en-US" sz="2200" i="1" dirty="0">
                <a:latin typeface="Helvetica"/>
                <a:ea typeface="Verdana" pitchFamily="34" charset="0"/>
                <a:cs typeface="Helvetica"/>
              </a:rPr>
              <a:t>Cognitive Psychology, 57,</a:t>
            </a:r>
            <a:r>
              <a:rPr lang="en-US" sz="2200" dirty="0">
                <a:latin typeface="Helvetica"/>
                <a:ea typeface="Verdana" pitchFamily="34" charset="0"/>
                <a:cs typeface="Helvetica"/>
              </a:rPr>
              <a:t> 1-19.</a:t>
            </a:r>
          </a:p>
          <a:p>
            <a:pPr marL="514350" indent="-514350" algn="l">
              <a:spcAft>
                <a:spcPts val="0"/>
              </a:spcAft>
              <a:buFontTx/>
              <a:buAutoNum type="arabicPeriod"/>
            </a:pPr>
            <a:r>
              <a:rPr lang="en-US" sz="2200" dirty="0">
                <a:latin typeface="Helvetica"/>
                <a:ea typeface="Verdana" pitchFamily="34" charset="0"/>
                <a:cs typeface="Helvetica"/>
              </a:rPr>
              <a:t>Sigelman</a:t>
            </a:r>
            <a:r>
              <a:rPr lang="en-US" sz="2200" dirty="0">
                <a:latin typeface="Helvetica"/>
                <a:ea typeface="Verdana" pitchFamily="34" charset="0"/>
                <a:cs typeface="Helvetica"/>
              </a:rPr>
              <a:t>, C. K. (2012). Age and Ethnic Differences in Cold Weather and Contagion Theories of Colds and Flu. </a:t>
            </a:r>
            <a:r>
              <a:rPr lang="en-US" sz="2200" i="1" dirty="0">
                <a:latin typeface="Helvetica"/>
                <a:ea typeface="Verdana" pitchFamily="34" charset="0"/>
                <a:cs typeface="Helvetica"/>
              </a:rPr>
              <a:t>Health Education &amp; Behavior, 39(1), </a:t>
            </a:r>
            <a:r>
              <a:rPr lang="en-US" sz="2200" dirty="0">
                <a:latin typeface="Helvetica"/>
                <a:ea typeface="Verdana" pitchFamily="34" charset="0"/>
                <a:cs typeface="Helvetica"/>
              </a:rPr>
              <a:t>67-76.</a:t>
            </a:r>
          </a:p>
          <a:p>
            <a:pPr marL="514350" indent="-514350" algn="l">
              <a:spcAft>
                <a:spcPts val="0"/>
              </a:spcAft>
              <a:buFontTx/>
              <a:buAutoNum type="arabicPeriod"/>
            </a:pPr>
            <a:r>
              <a:rPr lang="en-US" sz="2200" dirty="0" smtClean="0">
                <a:latin typeface="Helvetica"/>
                <a:ea typeface="Verdana" pitchFamily="34" charset="0"/>
                <a:cs typeface="Helvetica"/>
              </a:rPr>
              <a:t>Legare</a:t>
            </a:r>
            <a:r>
              <a:rPr lang="en-US" sz="2200" dirty="0" smtClean="0">
                <a:latin typeface="Helvetica"/>
                <a:ea typeface="Verdana" pitchFamily="34" charset="0"/>
                <a:cs typeface="Helvetica"/>
              </a:rPr>
              <a:t>, C. &amp; Gelman, S. (2008). Bewitchment, biology, or both: The co-existence of natural and supernatural explanatory frameworks across development. </a:t>
            </a:r>
            <a:r>
              <a:rPr lang="en-US" sz="2200" i="1" dirty="0" smtClean="0">
                <a:latin typeface="Helvetica"/>
                <a:ea typeface="Verdana" pitchFamily="34" charset="0"/>
                <a:cs typeface="Helvetica"/>
              </a:rPr>
              <a:t>Cognitive Science, 32, </a:t>
            </a:r>
            <a:r>
              <a:rPr lang="en-US" sz="2200" dirty="0" smtClean="0">
                <a:latin typeface="Helvetica"/>
                <a:ea typeface="Verdana" pitchFamily="34" charset="0"/>
                <a:cs typeface="Helvetica"/>
              </a:rPr>
              <a:t>607-642.</a:t>
            </a:r>
          </a:p>
          <a:p>
            <a:pPr marL="514350" indent="-514350" algn="l">
              <a:spcAft>
                <a:spcPts val="0"/>
              </a:spcAft>
              <a:buFontTx/>
              <a:buAutoNum type="arabicPeriod"/>
            </a:pPr>
            <a:r>
              <a:rPr lang="en-US" sz="2200" dirty="0" smtClean="0">
                <a:latin typeface="Helvetica"/>
                <a:ea typeface="Verdana" pitchFamily="34" charset="0"/>
                <a:cs typeface="Helvetica"/>
              </a:rPr>
              <a:t>Hmelo</a:t>
            </a:r>
            <a:r>
              <a:rPr lang="en-US" sz="2200" dirty="0" smtClean="0">
                <a:latin typeface="Helvetica"/>
                <a:ea typeface="Verdana" pitchFamily="34" charset="0"/>
                <a:cs typeface="Helvetica"/>
              </a:rPr>
              <a:t>-Silver, C. E., &amp; Pfeffer, M. G. (2004). Comparing expert and novice understanding of a complex system from the perspective of structures, behaviors, and functions. </a:t>
            </a:r>
            <a:r>
              <a:rPr lang="en-US" sz="2200" i="1" dirty="0" smtClean="0">
                <a:latin typeface="Helvetica"/>
                <a:ea typeface="Verdana" pitchFamily="34" charset="0"/>
                <a:cs typeface="Helvetica"/>
              </a:rPr>
              <a:t>Cognitive Science, 28, </a:t>
            </a:r>
            <a:r>
              <a:rPr lang="en-US" sz="2200" dirty="0" smtClean="0">
                <a:latin typeface="Helvetica"/>
                <a:ea typeface="Verdana" pitchFamily="34" charset="0"/>
                <a:cs typeface="Helvetica"/>
              </a:rPr>
              <a:t>127-138.</a:t>
            </a:r>
          </a:p>
          <a:p>
            <a:pPr marL="514350" indent="-514350" algn="l">
              <a:spcAft>
                <a:spcPts val="0"/>
              </a:spcAft>
              <a:buFontTx/>
              <a:buAutoNum type="arabicPeriod"/>
            </a:pPr>
            <a:r>
              <a:rPr lang="en-US" sz="2200" dirty="0">
                <a:latin typeface="Helvetica"/>
                <a:ea typeface="Verdana" pitchFamily="34" charset="0"/>
                <a:cs typeface="Helvetica"/>
              </a:rPr>
              <a:t>Singer, S. R., Nielsen, N. R., &amp; </a:t>
            </a:r>
            <a:r>
              <a:rPr lang="en-US" sz="2200" dirty="0">
                <a:latin typeface="Helvetica"/>
                <a:ea typeface="Verdana" pitchFamily="34" charset="0"/>
                <a:cs typeface="Helvetica"/>
              </a:rPr>
              <a:t>Schweingruber</a:t>
            </a:r>
            <a:r>
              <a:rPr lang="en-US" sz="2200" dirty="0">
                <a:latin typeface="Helvetica"/>
                <a:ea typeface="Verdana" pitchFamily="34" charset="0"/>
                <a:cs typeface="Helvetica"/>
              </a:rPr>
              <a:t>, H. A. (Eds.). (2012). Discipline-Based </a:t>
            </a:r>
            <a:r>
              <a:rPr lang="en-US" sz="2200" dirty="0" smtClean="0">
                <a:latin typeface="Helvetica"/>
                <a:ea typeface="Verdana" pitchFamily="34" charset="0"/>
                <a:cs typeface="Helvetica"/>
              </a:rPr>
              <a:t>Education </a:t>
            </a:r>
            <a:r>
              <a:rPr lang="en-US" sz="2200" dirty="0">
                <a:latin typeface="Helvetica"/>
                <a:ea typeface="Verdana" pitchFamily="34" charset="0"/>
                <a:cs typeface="Helvetica"/>
              </a:rPr>
              <a:t>Research: Understanding and Improving Learning in Undergraduate Science and Engineering. National Academies Press.</a:t>
            </a:r>
          </a:p>
          <a:p>
            <a:pPr marL="514350" indent="-514350" algn="l">
              <a:spcAft>
                <a:spcPts val="0"/>
              </a:spcAft>
              <a:buFontTx/>
              <a:buAutoNum type="arabicPeriod"/>
            </a:pPr>
            <a:endParaRPr lang="en-US" sz="2200" dirty="0" smtClean="0">
              <a:latin typeface="Helvetica"/>
              <a:ea typeface="Verdana" pitchFamily="34" charset="0"/>
              <a:cs typeface="Helvetica"/>
            </a:endParaRPr>
          </a:p>
        </p:txBody>
      </p:sp>
      <p:sp>
        <p:nvSpPr>
          <p:cNvPr id="646" name="Text Box 2906"/>
          <p:cNvSpPr txBox="1">
            <a:spLocks noChangeArrowheads="1"/>
          </p:cNvSpPr>
          <p:nvPr/>
        </p:nvSpPr>
        <p:spPr bwMode="auto">
          <a:xfrm>
            <a:off x="1835488" y="24044754"/>
            <a:ext cx="13990320" cy="4436059"/>
          </a:xfrm>
          <a:prstGeom prst="rect">
            <a:avLst/>
          </a:prstGeom>
          <a:noFill/>
          <a:ln w="127000">
            <a:noFill/>
            <a:miter lim="800000"/>
            <a:headEnd/>
            <a:tailEnd/>
          </a:ln>
        </p:spPr>
        <p:txBody>
          <a:bodyPr/>
          <a:lstStyle/>
          <a:p>
            <a:pPr algn="l">
              <a:lnSpc>
                <a:spcPct val="120000"/>
              </a:lnSpc>
            </a:pPr>
            <a:r>
              <a:rPr lang="en-US" sz="3600" b="1" dirty="0" smtClean="0">
                <a:latin typeface="Helvetica"/>
                <a:cs typeface="Helvetica"/>
              </a:rPr>
              <a:t>Materials &amp; Procedure</a:t>
            </a:r>
            <a:endParaRPr lang="en-US" sz="2800" dirty="0" smtClean="0">
              <a:latin typeface="Helvetica"/>
              <a:ea typeface="Verdana" pitchFamily="34" charset="0"/>
              <a:cs typeface="Helvetica"/>
            </a:endParaRPr>
          </a:p>
          <a:p>
            <a:pPr algn="l">
              <a:lnSpc>
                <a:spcPct val="120000"/>
              </a:lnSpc>
            </a:pPr>
            <a:r>
              <a:rPr lang="en-US" sz="3200" dirty="0" smtClean="0">
                <a:latin typeface="Helvetica"/>
                <a:ea typeface="Verdana" pitchFamily="34" charset="0"/>
                <a:cs typeface="Helvetica"/>
              </a:rPr>
              <a:t>All participants completed a semi-structured (approx 60 min.) interview about viruses, including probes such as:</a:t>
            </a:r>
          </a:p>
          <a:p>
            <a:pPr marL="914400" lvl="1" indent="-457200" algn="l">
              <a:lnSpc>
                <a:spcPct val="120000"/>
              </a:lnSpc>
              <a:buFont typeface="Arial"/>
              <a:buChar char="•"/>
            </a:pPr>
            <a:r>
              <a:rPr lang="en-US" sz="3200" dirty="0" smtClean="0">
                <a:latin typeface="Helvetica"/>
                <a:ea typeface="Verdana" pitchFamily="34" charset="0"/>
                <a:cs typeface="Helvetica"/>
              </a:rPr>
              <a:t>What is a virus?...Does a virus contain anything?</a:t>
            </a:r>
          </a:p>
          <a:p>
            <a:pPr marL="914400" lvl="1" indent="-457200" algn="l">
              <a:lnSpc>
                <a:spcPct val="120000"/>
              </a:lnSpc>
              <a:buFont typeface="Arial"/>
              <a:buChar char="•"/>
            </a:pPr>
            <a:r>
              <a:rPr lang="en-US" sz="3200" dirty="0" smtClean="0">
                <a:latin typeface="Helvetica"/>
                <a:ea typeface="Verdana" pitchFamily="34" charset="0"/>
                <a:cs typeface="Helvetica"/>
              </a:rPr>
              <a:t>How do viruses infect living things?</a:t>
            </a:r>
          </a:p>
          <a:p>
            <a:pPr marL="914400" lvl="1" indent="-457200" algn="l">
              <a:lnSpc>
                <a:spcPct val="120000"/>
              </a:lnSpc>
              <a:buFont typeface="Arial"/>
              <a:buChar char="•"/>
            </a:pPr>
            <a:r>
              <a:rPr lang="en-US" sz="3200" dirty="0" smtClean="0">
                <a:latin typeface="Helvetica"/>
                <a:ea typeface="Verdana" pitchFamily="34" charset="0"/>
                <a:cs typeface="Helvetica"/>
              </a:rPr>
              <a:t>How does the body respond to infection?</a:t>
            </a:r>
          </a:p>
          <a:p>
            <a:pPr marL="914400" lvl="1" indent="-457200" algn="l">
              <a:lnSpc>
                <a:spcPct val="120000"/>
              </a:lnSpc>
              <a:buFont typeface="Arial"/>
              <a:buChar char="•"/>
            </a:pPr>
            <a:r>
              <a:rPr lang="en-US" sz="3200" dirty="0" smtClean="0">
                <a:latin typeface="Helvetica"/>
                <a:ea typeface="Verdana" pitchFamily="34" charset="0"/>
                <a:cs typeface="Helvetica"/>
              </a:rPr>
              <a:t>What is a vaccine?...How does a vaccine work?</a:t>
            </a:r>
          </a:p>
          <a:p>
            <a:pPr marL="742950" indent="-742950" algn="l">
              <a:lnSpc>
                <a:spcPct val="120000"/>
              </a:lnSpc>
              <a:buFont typeface="+mj-lt"/>
              <a:buAutoNum type="arabicPeriod"/>
            </a:pPr>
            <a:endParaRPr lang="en-US" sz="3200" dirty="0" smtClean="0">
              <a:latin typeface="Helvetica"/>
              <a:ea typeface="Verdana" pitchFamily="34" charset="0"/>
              <a:cs typeface="Helvetica"/>
            </a:endParaRPr>
          </a:p>
        </p:txBody>
      </p:sp>
      <p:sp>
        <p:nvSpPr>
          <p:cNvPr id="648" name="Text Box 2906"/>
          <p:cNvSpPr txBox="1">
            <a:spLocks noChangeArrowheads="1"/>
          </p:cNvSpPr>
          <p:nvPr/>
        </p:nvSpPr>
        <p:spPr bwMode="auto">
          <a:xfrm>
            <a:off x="1809732" y="28540436"/>
            <a:ext cx="14173200" cy="4421110"/>
          </a:xfrm>
          <a:prstGeom prst="rect">
            <a:avLst/>
          </a:prstGeom>
          <a:noFill/>
          <a:ln w="127000">
            <a:noFill/>
            <a:miter lim="800000"/>
            <a:headEnd/>
            <a:tailEnd/>
          </a:ln>
        </p:spPr>
        <p:txBody>
          <a:bodyPr/>
          <a:lstStyle/>
          <a:p>
            <a:pPr algn="l">
              <a:lnSpc>
                <a:spcPct val="120000"/>
              </a:lnSpc>
            </a:pPr>
            <a:r>
              <a:rPr lang="en-US" sz="3600" b="1" dirty="0" smtClean="0">
                <a:latin typeface="Helvetica"/>
                <a:cs typeface="Helvetica"/>
              </a:rPr>
              <a:t>Predictions</a:t>
            </a:r>
            <a:endParaRPr lang="en-US" sz="3200" b="1" dirty="0" smtClean="0">
              <a:latin typeface="Helvetica"/>
              <a:ea typeface="Verdana" pitchFamily="34" charset="0"/>
              <a:cs typeface="Helvetica"/>
            </a:endParaRPr>
          </a:p>
          <a:p>
            <a:pPr algn="l">
              <a:lnSpc>
                <a:spcPct val="120000"/>
              </a:lnSpc>
              <a:buFont typeface="Arial" pitchFamily="34" charset="0"/>
              <a:buChar char="•"/>
            </a:pPr>
            <a:r>
              <a:rPr lang="en-US" sz="3200" b="1" dirty="0" smtClean="0">
                <a:latin typeface="Helvetica"/>
                <a:ea typeface="Verdana" pitchFamily="34" charset="0"/>
                <a:cs typeface="Helvetica"/>
              </a:rPr>
              <a:t> </a:t>
            </a:r>
            <a:r>
              <a:rPr lang="en-US" sz="3200" dirty="0" smtClean="0">
                <a:latin typeface="Helvetica"/>
                <a:ea typeface="Verdana" pitchFamily="34" charset="0"/>
                <a:cs typeface="Helvetica"/>
              </a:rPr>
              <a:t>Participants with greater science experience will have more extensive knowledge of the structure, behavior, and function of microbiological entities</a:t>
            </a:r>
            <a:r>
              <a:rPr lang="en-US" sz="3200" baseline="30000" dirty="0" smtClean="0">
                <a:latin typeface="Helvetica"/>
                <a:ea typeface="Verdana" pitchFamily="34" charset="0"/>
                <a:cs typeface="Helvetica"/>
              </a:rPr>
              <a:t>4</a:t>
            </a:r>
          </a:p>
          <a:p>
            <a:pPr algn="l">
              <a:lnSpc>
                <a:spcPct val="120000"/>
              </a:lnSpc>
              <a:buFont typeface="Arial" pitchFamily="34" charset="0"/>
              <a:buChar char="•"/>
            </a:pPr>
            <a:r>
              <a:rPr lang="en-US" sz="3200" dirty="0" smtClean="0">
                <a:latin typeface="Helvetica"/>
                <a:ea typeface="Verdana" pitchFamily="34" charset="0"/>
                <a:cs typeface="Helvetica"/>
              </a:rPr>
              <a:t> </a:t>
            </a:r>
            <a:r>
              <a:rPr lang="en-US" sz="3200" dirty="0">
                <a:latin typeface="Helvetica"/>
                <a:ea typeface="Verdana" pitchFamily="34" charset="0"/>
                <a:cs typeface="Helvetica"/>
              </a:rPr>
              <a:t>Participants </a:t>
            </a:r>
            <a:r>
              <a:rPr lang="en-US" sz="3200" dirty="0" smtClean="0">
                <a:latin typeface="Helvetica"/>
                <a:ea typeface="Verdana" pitchFamily="34" charset="0"/>
                <a:cs typeface="Helvetica"/>
              </a:rPr>
              <a:t>will express qualitatively different mental models of microbiological processes</a:t>
            </a:r>
          </a:p>
          <a:p>
            <a:pPr algn="l">
              <a:lnSpc>
                <a:spcPct val="120000"/>
              </a:lnSpc>
              <a:buFont typeface="Arial" pitchFamily="34" charset="0"/>
              <a:buChar char="•"/>
            </a:pPr>
            <a:r>
              <a:rPr lang="en-US" sz="3200" dirty="0">
                <a:latin typeface="Helvetica"/>
                <a:ea typeface="Verdana" pitchFamily="34" charset="0"/>
                <a:cs typeface="Helvetica"/>
              </a:rPr>
              <a:t> </a:t>
            </a:r>
            <a:r>
              <a:rPr lang="en-US" sz="3200" dirty="0" smtClean="0">
                <a:latin typeface="Helvetica"/>
                <a:ea typeface="Verdana" pitchFamily="34" charset="0"/>
                <a:cs typeface="Helvetica"/>
              </a:rPr>
              <a:t>Non-experts will endorse scientifically inaccurate models</a:t>
            </a:r>
          </a:p>
        </p:txBody>
      </p:sp>
      <p:sp>
        <p:nvSpPr>
          <p:cNvPr id="665" name="Text Box 2906"/>
          <p:cNvSpPr txBox="1">
            <a:spLocks noChangeArrowheads="1"/>
          </p:cNvSpPr>
          <p:nvPr/>
        </p:nvSpPr>
        <p:spPr bwMode="auto">
          <a:xfrm>
            <a:off x="18635374" y="11569263"/>
            <a:ext cx="13913637" cy="844990"/>
          </a:xfrm>
          <a:prstGeom prst="rect">
            <a:avLst/>
          </a:prstGeom>
          <a:noFill/>
          <a:ln w="127000">
            <a:noFill/>
            <a:miter lim="800000"/>
            <a:headEnd/>
            <a:tailEnd/>
          </a:ln>
        </p:spPr>
        <p:txBody>
          <a:bodyPr/>
          <a:lstStyle/>
          <a:p>
            <a:pPr algn="l">
              <a:lnSpc>
                <a:spcPct val="120000"/>
              </a:lnSpc>
            </a:pPr>
            <a:r>
              <a:rPr lang="en-US" sz="2800" b="1" dirty="0" smtClean="0">
                <a:latin typeface="Helvetica"/>
                <a:ea typeface="Verdana" pitchFamily="34" charset="0"/>
                <a:cs typeface="Helvetica"/>
              </a:rPr>
              <a:t>Table 2.</a:t>
            </a:r>
            <a:r>
              <a:rPr lang="en-US" sz="2800" dirty="0" smtClean="0">
                <a:latin typeface="Helvetica"/>
                <a:ea typeface="Verdana" pitchFamily="34" charset="0"/>
                <a:cs typeface="Helvetica"/>
              </a:rPr>
              <a:t> Proportion of participants discussing </a:t>
            </a:r>
            <a:r>
              <a:rPr lang="en-US" sz="2800" dirty="0">
                <a:latin typeface="Helvetica"/>
                <a:ea typeface="Verdana" pitchFamily="34" charset="0"/>
                <a:cs typeface="Helvetica"/>
              </a:rPr>
              <a:t>t</a:t>
            </a:r>
            <a:r>
              <a:rPr lang="en-US" sz="2800" dirty="0" smtClean="0">
                <a:latin typeface="Helvetica"/>
                <a:ea typeface="Verdana" pitchFamily="34" charset="0"/>
                <a:cs typeface="Helvetica"/>
              </a:rPr>
              <a:t>opics at each level of description</a:t>
            </a:r>
          </a:p>
          <a:p>
            <a:pPr algn="l">
              <a:lnSpc>
                <a:spcPct val="120000"/>
              </a:lnSpc>
            </a:pPr>
            <a:endParaRPr lang="en-US" sz="2800" dirty="0">
              <a:latin typeface="Helvetica"/>
              <a:ea typeface="Verdana" pitchFamily="34" charset="0"/>
              <a:cs typeface="Helvetica"/>
            </a:endParaRPr>
          </a:p>
        </p:txBody>
      </p:sp>
      <p:sp>
        <p:nvSpPr>
          <p:cNvPr id="641" name="Text Box 2864"/>
          <p:cNvSpPr txBox="1">
            <a:spLocks noChangeArrowheads="1"/>
          </p:cNvSpPr>
          <p:nvPr/>
        </p:nvSpPr>
        <p:spPr bwMode="auto">
          <a:xfrm>
            <a:off x="20045241" y="5278359"/>
            <a:ext cx="10901362" cy="830997"/>
          </a:xfrm>
          <a:prstGeom prst="rect">
            <a:avLst/>
          </a:prstGeom>
          <a:noFill/>
          <a:ln w="9525">
            <a:noFill/>
            <a:miter lim="800000"/>
            <a:headEnd/>
            <a:tailEnd/>
          </a:ln>
        </p:spPr>
        <p:txBody>
          <a:bodyPr>
            <a:spAutoFit/>
          </a:bodyPr>
          <a:lstStyle/>
          <a:p>
            <a:pPr>
              <a:spcBef>
                <a:spcPct val="50000"/>
              </a:spcBef>
            </a:pPr>
            <a:r>
              <a:rPr lang="en-US" sz="4800" b="1" dirty="0" smtClean="0">
                <a:latin typeface="Helvetica"/>
                <a:cs typeface="Helvetica"/>
              </a:rPr>
              <a:t>Results: Quantitative Analyses</a:t>
            </a:r>
            <a:endParaRPr lang="en-US" sz="7200" b="1" dirty="0">
              <a:latin typeface="Helvetica"/>
              <a:cs typeface="Helvetica"/>
            </a:endParaRPr>
          </a:p>
        </p:txBody>
      </p:sp>
      <p:graphicFrame>
        <p:nvGraphicFramePr>
          <p:cNvPr id="643" name="Content Placeholder 3"/>
          <p:cNvGraphicFramePr>
            <a:graphicFrameLocks noGrp="1"/>
          </p:cNvGraphicFramePr>
          <p:nvPr>
            <p:extLst>
              <p:ext uri="{D42A27DB-BD31-4B8C-83A1-F6EECF244321}">
                <p14:modId xmlns:p14="http://schemas.microsoft.com/office/powerpoint/2010/main" val="3816685753"/>
              </p:ext>
            </p:extLst>
          </p:nvPr>
        </p:nvGraphicFramePr>
        <p:xfrm>
          <a:off x="18852178" y="7003573"/>
          <a:ext cx="10413744" cy="3144262"/>
        </p:xfrm>
        <a:graphic>
          <a:graphicData uri="http://schemas.openxmlformats.org/drawingml/2006/table">
            <a:tbl>
              <a:tblPr/>
              <a:tblGrid>
                <a:gridCol w="2372846"/>
                <a:gridCol w="2171969"/>
                <a:gridCol w="2058936"/>
                <a:gridCol w="2251359"/>
                <a:gridCol w="1558634"/>
              </a:tblGrid>
              <a:tr h="687385">
                <a:tc>
                  <a:txBody>
                    <a:bodyPr/>
                    <a:lstStyle/>
                    <a:p>
                      <a:pPr marL="0" marR="0" lvl="0" indent="0" algn="l" defTabSz="4572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Helvetica"/>
                        <a:ea typeface="ヒラギノ角ゴ Pro W3" pitchFamily="-108" charset="-128"/>
                        <a:cs typeface="Helvetica"/>
                      </a:endParaRP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a:ea typeface="ヒラギノ角ゴ Pro W3" pitchFamily="-108" charset="-128"/>
                          <a:cs typeface="Helvetica"/>
                        </a:rPr>
                        <a:t>Structures</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a:ea typeface="ヒラギノ角ゴ Pro W3" pitchFamily="-108" charset="-128"/>
                          <a:cs typeface="Helvetica"/>
                        </a:rPr>
                        <a:t>Behaviors</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a:ea typeface="ヒラギノ角ゴ Pro W3" pitchFamily="-108" charset="-128"/>
                          <a:cs typeface="Helvetica"/>
                        </a:rPr>
                        <a:t>Functions</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1" u="none" strike="noStrike" cap="none" normalizeH="0" baseline="0" dirty="0" smtClean="0">
                          <a:ln>
                            <a:noFill/>
                          </a:ln>
                          <a:solidFill>
                            <a:schemeClr val="tx1"/>
                          </a:solidFill>
                          <a:effectLst/>
                          <a:latin typeface="Helvetica"/>
                          <a:ea typeface="ヒラギノ角ゴ Pro W3" pitchFamily="-108" charset="-128"/>
                          <a:cs typeface="Helvetica"/>
                        </a:rPr>
                        <a:t>Total</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700891">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a:ea typeface="ヒラギノ角ゴ Pro W3" pitchFamily="-108" charset="-128"/>
                          <a:cs typeface="Helvetica"/>
                        </a:rPr>
                        <a:t>Students</a:t>
                      </a:r>
                    </a:p>
                  </a:txBody>
                  <a:tcPr marL="12700" marR="12700" marT="12700" marB="0" anchor="ct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Helvetica"/>
                          <a:ea typeface="ヒラギノ角ゴ Pro W3" pitchFamily="-108" charset="-128"/>
                          <a:cs typeface="Helvetica"/>
                        </a:rPr>
                        <a:t>2.69</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2.92</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1.92</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2.51</a:t>
                      </a:r>
                    </a:p>
                  </a:txBody>
                  <a:tcPr marL="12700" marR="12700" marT="1270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r>
              <a:tr h="637174">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a:ea typeface="ヒラギノ角ゴ Pro W3" pitchFamily="-108" charset="-128"/>
                          <a:cs typeface="Helvetica"/>
                        </a:rPr>
                        <a:t>Teachers</a:t>
                      </a:r>
                    </a:p>
                  </a:txBody>
                  <a:tcPr marL="12700" marR="12700" marT="12700" marB="0" anchor="ct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3.56</a:t>
                      </a:r>
                    </a:p>
                  </a:txBody>
                  <a:tcPr marL="12700" marR="12700" marT="12700" marB="0" anchor="ct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Helvetica"/>
                          <a:ea typeface="ヒラギノ角ゴ Pro W3" pitchFamily="-108" charset="-128"/>
                          <a:cs typeface="Helvetica"/>
                        </a:rPr>
                        <a:t>3.22</a:t>
                      </a:r>
                    </a:p>
                  </a:txBody>
                  <a:tcPr marL="12700" marR="12700" marT="12700" marB="0" anchor="ct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3.33</a:t>
                      </a:r>
                    </a:p>
                  </a:txBody>
                  <a:tcPr marL="12700" marR="12700" marT="12700" marB="0" anchor="ctr" horzOverflow="overflow">
                    <a:lnL>
                      <a:noFill/>
                    </a:lnL>
                    <a:lnR>
                      <a:noFill/>
                    </a:lnR>
                    <a:lnT>
                      <a:noFill/>
                    </a:lnT>
                    <a:lnB>
                      <a:noFill/>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3.37</a:t>
                      </a:r>
                    </a:p>
                  </a:txBody>
                  <a:tcPr marL="12700" marR="12700" marT="12700" marB="0" anchor="ctr" horzOverflow="overflow">
                    <a:lnL>
                      <a:noFill/>
                    </a:lnL>
                    <a:lnR>
                      <a:noFill/>
                    </a:lnR>
                    <a:lnT>
                      <a:noFill/>
                    </a:lnT>
                    <a:lnB>
                      <a:noFill/>
                    </a:lnB>
                    <a:lnTlToBr>
                      <a:noFill/>
                    </a:lnTlToBr>
                    <a:lnBlToTr>
                      <a:noFill/>
                    </a:lnBlToTr>
                    <a:solidFill>
                      <a:schemeClr val="bg1"/>
                    </a:solidFill>
                  </a:tcPr>
                </a:tc>
              </a:tr>
              <a:tr h="5594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Helvetica"/>
                          <a:ea typeface="ヒラギノ角ゴ Pro W3" pitchFamily="-108" charset="-128"/>
                          <a:cs typeface="Helvetica"/>
                        </a:rPr>
                        <a:t>Experts</a:t>
                      </a:r>
                    </a:p>
                  </a:txBody>
                  <a:tcPr marL="12700" marR="12700" marT="12700" marB="0" anchor="ctr" horzOverflow="overflow">
                    <a:lnL>
                      <a:noFill/>
                    </a:lnL>
                    <a:lnR>
                      <a:noFill/>
                    </a:lnR>
                    <a:lnT>
                      <a:noFill/>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5.86</a:t>
                      </a:r>
                    </a:p>
                  </a:txBody>
                  <a:tcPr marL="12700" marR="12700" marT="12700" marB="0" anchor="ctr" horzOverflow="overflow">
                    <a:lnL>
                      <a:noFill/>
                    </a:lnL>
                    <a:lnR>
                      <a:noFill/>
                    </a:lnR>
                    <a:lnT>
                      <a:noFill/>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5.57</a:t>
                      </a:r>
                    </a:p>
                  </a:txBody>
                  <a:tcPr marL="12700" marR="12700" marT="12700" marB="0" anchor="ctr" horzOverflow="overflow">
                    <a:lnL>
                      <a:noFill/>
                    </a:lnL>
                    <a:lnR>
                      <a:noFill/>
                    </a:lnR>
                    <a:lnT>
                      <a:noFill/>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4.43</a:t>
                      </a:r>
                      <a:endParaRPr kumimoji="0" lang="en-US" sz="2400" b="0" i="0" u="none" strike="noStrike" cap="none" normalizeH="0" baseline="0" dirty="0">
                        <a:ln>
                          <a:noFill/>
                        </a:ln>
                        <a:solidFill>
                          <a:schemeClr val="tx1"/>
                        </a:solidFill>
                        <a:effectLst/>
                        <a:latin typeface="Helvetica"/>
                        <a:ea typeface="ヒラギノ角ゴ Pro W3" pitchFamily="-108" charset="-128"/>
                        <a:cs typeface="Helvetica"/>
                      </a:endParaRPr>
                    </a:p>
                  </a:txBody>
                  <a:tcPr marL="12700" marR="12700" marT="12700" marB="0" anchor="ctr" horzOverflow="overflow">
                    <a:lnL>
                      <a:noFill/>
                    </a:lnL>
                    <a:lnR>
                      <a:noFill/>
                    </a:lnR>
                    <a:lnT>
                      <a:noFill/>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5.29</a:t>
                      </a:r>
                      <a:endParaRPr kumimoji="0" lang="en-US" sz="2400" b="0" i="0" u="none" strike="noStrike" cap="none" normalizeH="0" baseline="0" dirty="0">
                        <a:ln>
                          <a:noFill/>
                        </a:ln>
                        <a:solidFill>
                          <a:schemeClr val="tx1"/>
                        </a:solidFill>
                        <a:effectLst/>
                        <a:latin typeface="Helvetica"/>
                        <a:ea typeface="ヒラギノ角ゴ Pro W3" pitchFamily="-108" charset="-128"/>
                        <a:cs typeface="Helvetica"/>
                      </a:endParaRPr>
                    </a:p>
                  </a:txBody>
                  <a:tcPr marL="12700" marR="12700" marT="12700" marB="0" anchor="ctr" horzOverflow="overflow">
                    <a:lnL>
                      <a:noFill/>
                    </a:lnL>
                    <a:lnR>
                      <a:noFill/>
                    </a:lnR>
                    <a:lnT>
                      <a:noFill/>
                    </a:lnT>
                    <a:lnB w="12700" cap="flat" cmpd="sng" algn="ctr">
                      <a:noFill/>
                      <a:prstDash val="solid"/>
                      <a:round/>
                      <a:headEnd type="none" w="med" len="med"/>
                      <a:tailEnd type="none" w="med" len="med"/>
                    </a:lnB>
                    <a:lnTlToBr>
                      <a:noFill/>
                    </a:lnTlToBr>
                    <a:lnBlToTr>
                      <a:noFill/>
                    </a:lnBlToTr>
                    <a:solidFill>
                      <a:schemeClr val="bg1"/>
                    </a:solidFill>
                  </a:tcPr>
                </a:tc>
              </a:tr>
              <a:tr h="559406">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en-US" sz="2800" b="0" i="1" u="none" strike="noStrike" cap="none" normalizeH="0" baseline="0" dirty="0" smtClean="0">
                          <a:ln>
                            <a:noFill/>
                          </a:ln>
                          <a:solidFill>
                            <a:schemeClr val="tx1"/>
                          </a:solidFill>
                          <a:effectLst/>
                          <a:latin typeface="Helvetica"/>
                          <a:ea typeface="ヒラギノ角ゴ Pro W3" pitchFamily="-108" charset="-128"/>
                          <a:cs typeface="Helvetica"/>
                        </a:rPr>
                        <a:t>Total</a:t>
                      </a:r>
                    </a:p>
                  </a:txBody>
                  <a:tcPr marL="12700" marR="12700" marT="12700" marB="0" anchor="ctr" horzOverflow="overflow">
                    <a:lnL>
                      <a:noFill/>
                    </a:lnL>
                    <a:lnR>
                      <a:noFill/>
                    </a:lnR>
                    <a:lnT>
                      <a:noFill/>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3.68</a:t>
                      </a:r>
                    </a:p>
                  </a:txBody>
                  <a:tcPr marL="12700" marR="12700" marT="12700" marB="0" anchor="ctr" horzOverflow="overflow">
                    <a:lnL>
                      <a:noFill/>
                    </a:lnL>
                    <a:lnR>
                      <a:noFill/>
                    </a:lnR>
                    <a:lnT>
                      <a:noFill/>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3.55</a:t>
                      </a:r>
                    </a:p>
                  </a:txBody>
                  <a:tcPr marL="12700" marR="12700" marT="12700" marB="0" anchor="ctr" horzOverflow="overflow">
                    <a:lnL>
                      <a:noFill/>
                    </a:lnL>
                    <a:lnR>
                      <a:noFill/>
                    </a:lnR>
                    <a:lnT>
                      <a:noFill/>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Helvetica"/>
                          <a:ea typeface="ヒラギノ角ゴ Pro W3" pitchFamily="-108" charset="-128"/>
                          <a:cs typeface="Helvetica"/>
                        </a:rPr>
                        <a:t>3.05</a:t>
                      </a:r>
                      <a:endParaRPr kumimoji="0" lang="en-US" sz="2400" b="0" i="0" u="none" strike="noStrike" cap="none" normalizeH="0" baseline="0" dirty="0">
                        <a:ln>
                          <a:noFill/>
                        </a:ln>
                        <a:solidFill>
                          <a:schemeClr val="tx1"/>
                        </a:solidFill>
                        <a:effectLst/>
                        <a:latin typeface="Helvetica"/>
                        <a:ea typeface="ヒラギノ角ゴ Pro W3" pitchFamily="-108" charset="-128"/>
                        <a:cs typeface="Helvetica"/>
                      </a:endParaRPr>
                    </a:p>
                  </a:txBody>
                  <a:tcPr marL="12700" marR="12700" marT="12700" marB="0" anchor="ctr" horzOverflow="overflow">
                    <a:lnL>
                      <a:noFill/>
                    </a:lnL>
                    <a:lnR>
                      <a:noFill/>
                    </a:lnR>
                    <a:lnT>
                      <a:noFill/>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457200" rtl="0" eaLnBrk="1" fontAlgn="b"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Helvetica"/>
                        <a:ea typeface="ヒラギノ角ゴ Pro W3" pitchFamily="-108" charset="-128"/>
                        <a:cs typeface="Helvetica"/>
                      </a:endParaRPr>
                    </a:p>
                  </a:txBody>
                  <a:tcPr marL="12700" marR="12700" marT="12700" marB="0" anchor="ctr" horzOverflow="overflow">
                    <a:lnL>
                      <a:noFill/>
                    </a:lnL>
                    <a:lnR>
                      <a:noFill/>
                    </a:lnR>
                    <a:lnT>
                      <a:noFill/>
                    </a:lnT>
                    <a:lnB w="12700" cap="flat" cmpd="sng" algn="ctr">
                      <a:solidFill>
                        <a:scrgbClr r="0" g="0" b="0"/>
                      </a:solidFill>
                      <a:prstDash val="solid"/>
                      <a:round/>
                      <a:headEnd type="none" w="med" len="med"/>
                      <a:tailEnd type="none" w="med" len="med"/>
                    </a:lnB>
                    <a:lnTlToBr>
                      <a:noFill/>
                    </a:lnTlToBr>
                    <a:lnBlToTr>
                      <a:noFill/>
                    </a:lnBlToTr>
                    <a:solidFill>
                      <a:schemeClr val="bg1"/>
                    </a:solidFill>
                  </a:tcPr>
                </a:tc>
              </a:tr>
            </a:tbl>
          </a:graphicData>
        </a:graphic>
      </p:graphicFrame>
      <p:sp>
        <p:nvSpPr>
          <p:cNvPr id="644" name="Text Box 2906"/>
          <p:cNvSpPr txBox="1">
            <a:spLocks noChangeArrowheads="1"/>
          </p:cNvSpPr>
          <p:nvPr/>
        </p:nvSpPr>
        <p:spPr bwMode="auto">
          <a:xfrm>
            <a:off x="18635373" y="6342952"/>
            <a:ext cx="13319595" cy="748280"/>
          </a:xfrm>
          <a:prstGeom prst="rect">
            <a:avLst/>
          </a:prstGeom>
          <a:noFill/>
          <a:ln w="127000">
            <a:noFill/>
            <a:miter lim="800000"/>
            <a:headEnd/>
            <a:tailEnd/>
          </a:ln>
        </p:spPr>
        <p:txBody>
          <a:bodyPr/>
          <a:lstStyle/>
          <a:p>
            <a:pPr algn="l">
              <a:lnSpc>
                <a:spcPct val="120000"/>
              </a:lnSpc>
            </a:pPr>
            <a:r>
              <a:rPr lang="en-US" sz="2800" b="1" dirty="0" smtClean="0">
                <a:latin typeface="Helvetica"/>
                <a:ea typeface="Verdana" pitchFamily="34" charset="0"/>
                <a:cs typeface="Helvetica"/>
              </a:rPr>
              <a:t>Table 1.</a:t>
            </a:r>
            <a:r>
              <a:rPr lang="en-US" sz="2800" dirty="0" smtClean="0">
                <a:latin typeface="Helvetica"/>
                <a:ea typeface="Verdana" pitchFamily="34" charset="0"/>
                <a:cs typeface="Helvetica"/>
              </a:rPr>
              <a:t> Mean number of structures, behaviors, and functions by experience level </a:t>
            </a:r>
            <a:endParaRPr lang="en-US" sz="2800" dirty="0">
              <a:latin typeface="Helvetica"/>
              <a:ea typeface="Verdana" pitchFamily="34" charset="0"/>
              <a:cs typeface="Helvetica"/>
            </a:endParaRPr>
          </a:p>
        </p:txBody>
      </p:sp>
      <p:grpSp>
        <p:nvGrpSpPr>
          <p:cNvPr id="882" name="Group 881"/>
          <p:cNvGrpSpPr/>
          <p:nvPr/>
        </p:nvGrpSpPr>
        <p:grpSpPr>
          <a:xfrm>
            <a:off x="35363187" y="7375348"/>
            <a:ext cx="13286366" cy="1915874"/>
            <a:chOff x="36834299" y="11289681"/>
            <a:chExt cx="13286366" cy="1915874"/>
          </a:xfrm>
        </p:grpSpPr>
        <p:sp>
          <p:nvSpPr>
            <p:cNvPr id="729" name="TextBox 728"/>
            <p:cNvSpPr txBox="1">
              <a:spLocks noChangeArrowheads="1"/>
            </p:cNvSpPr>
            <p:nvPr/>
          </p:nvSpPr>
          <p:spPr bwMode="auto">
            <a:xfrm>
              <a:off x="36834299" y="11438702"/>
              <a:ext cx="1460280" cy="461665"/>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dirty="0">
                  <a:latin typeface="Helvetica"/>
                  <a:ea typeface="Times New Roman" charset="0"/>
                  <a:cs typeface="Helvetica"/>
                </a:rPr>
                <a:t>Vaccine</a:t>
              </a:r>
            </a:p>
          </p:txBody>
        </p:sp>
        <p:sp>
          <p:nvSpPr>
            <p:cNvPr id="730" name="TextBox 729"/>
            <p:cNvSpPr txBox="1">
              <a:spLocks noChangeArrowheads="1"/>
            </p:cNvSpPr>
            <p:nvPr/>
          </p:nvSpPr>
          <p:spPr bwMode="auto">
            <a:xfrm>
              <a:off x="44585570" y="11299291"/>
              <a:ext cx="1641475" cy="830997"/>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dirty="0">
                  <a:latin typeface="Helvetica"/>
                  <a:ea typeface="Times New Roman" charset="0"/>
                  <a:cs typeface="Helvetica"/>
                </a:rPr>
                <a:t>Immune system</a:t>
              </a:r>
            </a:p>
          </p:txBody>
        </p:sp>
        <p:sp>
          <p:nvSpPr>
            <p:cNvPr id="731" name="Rectangle 730"/>
            <p:cNvSpPr>
              <a:spLocks noChangeArrowheads="1"/>
            </p:cNvSpPr>
            <p:nvPr/>
          </p:nvSpPr>
          <p:spPr bwMode="auto">
            <a:xfrm>
              <a:off x="40286285" y="11299291"/>
              <a:ext cx="2031926" cy="830997"/>
            </a:xfrm>
            <a:prstGeom prst="rect">
              <a:avLst/>
            </a:prstGeom>
            <a:solidFill>
              <a:schemeClr val="bg1"/>
            </a:solidFill>
            <a:ln w="9525">
              <a:solidFill>
                <a:schemeClr val="tx1"/>
              </a:solidFill>
              <a:miter lim="800000"/>
              <a:headEnd/>
              <a:tailEnd/>
            </a:ln>
          </p:spPr>
          <p:txBody>
            <a:bodyPr wrap="none">
              <a:prstTxWarp prst="textNoShape">
                <a:avLst/>
              </a:prstTxWarp>
              <a:spAutoFit/>
            </a:bodyPr>
            <a:lstStyle/>
            <a:p>
              <a:pPr algn="ctr"/>
              <a:r>
                <a:rPr lang="en-US" dirty="0">
                  <a:solidFill>
                    <a:srgbClr val="000000"/>
                  </a:solidFill>
                  <a:latin typeface="Helvetica"/>
                  <a:ea typeface="Verdana" charset="0"/>
                  <a:cs typeface="Helvetica"/>
                </a:rPr>
                <a:t>Virulence </a:t>
              </a:r>
            </a:p>
            <a:p>
              <a:pPr algn="ctr"/>
              <a:r>
                <a:rPr lang="en-US" dirty="0">
                  <a:solidFill>
                    <a:srgbClr val="000000"/>
                  </a:solidFill>
                  <a:latin typeface="Helvetica"/>
                  <a:ea typeface="Verdana" charset="0"/>
                  <a:cs typeface="Helvetica"/>
                </a:rPr>
                <a:t>factor of virus </a:t>
              </a:r>
              <a:endParaRPr lang="en-US" dirty="0">
                <a:latin typeface="Helvetica"/>
                <a:ea typeface="Times New Roman" charset="0"/>
                <a:cs typeface="Helvetica"/>
              </a:endParaRPr>
            </a:p>
          </p:txBody>
        </p:sp>
        <p:cxnSp>
          <p:nvCxnSpPr>
            <p:cNvPr id="732" name="Straight Arrow Connector 731"/>
            <p:cNvCxnSpPr>
              <a:stCxn id="729" idx="3"/>
              <a:endCxn id="731" idx="1"/>
            </p:cNvCxnSpPr>
            <p:nvPr/>
          </p:nvCxnSpPr>
          <p:spPr>
            <a:xfrm>
              <a:off x="38294579" y="11669535"/>
              <a:ext cx="1991706" cy="45255"/>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33" name="TextBox 732"/>
            <p:cNvSpPr txBox="1">
              <a:spLocks noChangeArrowheads="1"/>
            </p:cNvSpPr>
            <p:nvPr/>
          </p:nvSpPr>
          <p:spPr bwMode="auto">
            <a:xfrm>
              <a:off x="38588621" y="11490268"/>
              <a:ext cx="1286559"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contains</a:t>
              </a:r>
            </a:p>
          </p:txBody>
        </p:sp>
        <p:sp>
          <p:nvSpPr>
            <p:cNvPr id="734" name="TextBox 733"/>
            <p:cNvSpPr txBox="1">
              <a:spLocks noChangeArrowheads="1"/>
            </p:cNvSpPr>
            <p:nvPr/>
          </p:nvSpPr>
          <p:spPr bwMode="auto">
            <a:xfrm>
              <a:off x="48150735" y="11289681"/>
              <a:ext cx="1969930" cy="830997"/>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dirty="0">
                  <a:latin typeface="Helvetica"/>
                  <a:ea typeface="Times New Roman" charset="0"/>
                  <a:cs typeface="Helvetica"/>
                </a:rPr>
                <a:t>Future virus infection</a:t>
              </a:r>
            </a:p>
          </p:txBody>
        </p:sp>
        <p:cxnSp>
          <p:nvCxnSpPr>
            <p:cNvPr id="737" name="Straight Arrow Connector 736"/>
            <p:cNvCxnSpPr>
              <a:stCxn id="730" idx="3"/>
              <a:endCxn id="734" idx="1"/>
            </p:cNvCxnSpPr>
            <p:nvPr/>
          </p:nvCxnSpPr>
          <p:spPr>
            <a:xfrm flipV="1">
              <a:off x="46227045" y="11705180"/>
              <a:ext cx="1923690" cy="961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38" name="TextBox 737"/>
            <p:cNvSpPr txBox="1">
              <a:spLocks noChangeArrowheads="1"/>
            </p:cNvSpPr>
            <p:nvPr/>
          </p:nvSpPr>
          <p:spPr bwMode="auto">
            <a:xfrm>
              <a:off x="46613469" y="11357190"/>
              <a:ext cx="1119877" cy="707886"/>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protects from</a:t>
              </a:r>
            </a:p>
          </p:txBody>
        </p:sp>
        <p:cxnSp>
          <p:nvCxnSpPr>
            <p:cNvPr id="739" name="Straight Arrow Connector 738"/>
            <p:cNvCxnSpPr>
              <a:stCxn id="730" idx="2"/>
              <a:endCxn id="740" idx="3"/>
            </p:cNvCxnSpPr>
            <p:nvPr/>
          </p:nvCxnSpPr>
          <p:spPr>
            <a:xfrm flipH="1">
              <a:off x="44304173" y="12130288"/>
              <a:ext cx="1102135" cy="875212"/>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40" name="TextBox 739"/>
            <p:cNvSpPr txBox="1">
              <a:spLocks noChangeArrowheads="1"/>
            </p:cNvSpPr>
            <p:nvPr/>
          </p:nvSpPr>
          <p:spPr bwMode="auto">
            <a:xfrm>
              <a:off x="42730872" y="12805445"/>
              <a:ext cx="1573301"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eliminates</a:t>
              </a:r>
            </a:p>
          </p:txBody>
        </p:sp>
      </p:grpSp>
      <p:grpSp>
        <p:nvGrpSpPr>
          <p:cNvPr id="854" name="Group 853"/>
          <p:cNvGrpSpPr/>
          <p:nvPr/>
        </p:nvGrpSpPr>
        <p:grpSpPr>
          <a:xfrm>
            <a:off x="38537822" y="14522629"/>
            <a:ext cx="7402162" cy="2564626"/>
            <a:chOff x="38272763" y="14044792"/>
            <a:chExt cx="7402162" cy="2564626"/>
          </a:xfrm>
        </p:grpSpPr>
        <p:sp>
          <p:nvSpPr>
            <p:cNvPr id="742" name="TextBox 741"/>
            <p:cNvSpPr txBox="1">
              <a:spLocks noChangeArrowheads="1"/>
            </p:cNvSpPr>
            <p:nvPr/>
          </p:nvSpPr>
          <p:spPr bwMode="auto">
            <a:xfrm>
              <a:off x="44489196" y="14092834"/>
              <a:ext cx="1068388" cy="461665"/>
            </a:xfrm>
            <a:prstGeom prst="rect">
              <a:avLst/>
            </a:prstGeom>
            <a:solidFill>
              <a:schemeClr val="bg1"/>
            </a:solidFill>
            <a:ln w="9525">
              <a:solidFill>
                <a:schemeClr val="tx1"/>
              </a:solidFill>
              <a:miter lim="800000"/>
              <a:headEnd/>
              <a:tailEnd/>
            </a:ln>
          </p:spPr>
          <p:txBody>
            <a:bodyPr>
              <a:prstTxWarp prst="textNoShape">
                <a:avLst/>
              </a:prstTxWarp>
              <a:spAutoFit/>
            </a:bodyPr>
            <a:lstStyle/>
            <a:p>
              <a:pPr algn="ctr"/>
              <a:r>
                <a:rPr lang="en-US" dirty="0">
                  <a:latin typeface="Helvetica"/>
                  <a:ea typeface="Times New Roman" charset="0"/>
                  <a:cs typeface="Helvetica"/>
                </a:rPr>
                <a:t>Virus</a:t>
              </a:r>
            </a:p>
          </p:txBody>
        </p:sp>
        <p:cxnSp>
          <p:nvCxnSpPr>
            <p:cNvPr id="743" name="Straight Arrow Connector 742"/>
            <p:cNvCxnSpPr>
              <a:stCxn id="748" idx="3"/>
              <a:endCxn id="742" idx="1"/>
            </p:cNvCxnSpPr>
            <p:nvPr/>
          </p:nvCxnSpPr>
          <p:spPr>
            <a:xfrm>
              <a:off x="40988795" y="14309933"/>
              <a:ext cx="3500401" cy="13734"/>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44" name="TextBox 743"/>
            <p:cNvSpPr txBox="1">
              <a:spLocks noChangeArrowheads="1"/>
            </p:cNvSpPr>
            <p:nvPr/>
          </p:nvSpPr>
          <p:spPr bwMode="auto">
            <a:xfrm>
              <a:off x="41600798" y="14044792"/>
              <a:ext cx="1322397"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attacks</a:t>
              </a:r>
              <a:endParaRPr lang="en-US" i="1" dirty="0">
                <a:latin typeface="Helvetica"/>
                <a:ea typeface="Times New Roman" charset="0"/>
                <a:cs typeface="Helvetica"/>
              </a:endParaRPr>
            </a:p>
          </p:txBody>
        </p:sp>
        <p:cxnSp>
          <p:nvCxnSpPr>
            <p:cNvPr id="745" name="Straight Arrow Connector 744"/>
            <p:cNvCxnSpPr>
              <a:stCxn id="742" idx="2"/>
              <a:endCxn id="747" idx="0"/>
            </p:cNvCxnSpPr>
            <p:nvPr/>
          </p:nvCxnSpPr>
          <p:spPr>
            <a:xfrm rot="5400000">
              <a:off x="44236578" y="15341311"/>
              <a:ext cx="1573624" cy="1"/>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46" name="TextBox 745"/>
            <p:cNvSpPr txBox="1">
              <a:spLocks noChangeArrowheads="1"/>
            </p:cNvSpPr>
            <p:nvPr/>
          </p:nvSpPr>
          <p:spPr bwMode="auto">
            <a:xfrm>
              <a:off x="44318350" y="15107989"/>
              <a:ext cx="1356575"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is inside</a:t>
              </a:r>
            </a:p>
          </p:txBody>
        </p:sp>
        <p:sp>
          <p:nvSpPr>
            <p:cNvPr id="747" name="TextBox 746"/>
            <p:cNvSpPr txBox="1">
              <a:spLocks noChangeArrowheads="1"/>
            </p:cNvSpPr>
            <p:nvPr/>
          </p:nvSpPr>
          <p:spPr bwMode="auto">
            <a:xfrm>
              <a:off x="44410614" y="16128123"/>
              <a:ext cx="1225550" cy="461665"/>
            </a:xfrm>
            <a:prstGeom prst="rect">
              <a:avLst/>
            </a:prstGeom>
            <a:solidFill>
              <a:schemeClr val="bg1"/>
            </a:solidFill>
            <a:ln w="9525">
              <a:solidFill>
                <a:schemeClr val="tx1"/>
              </a:solidFill>
              <a:miter lim="800000"/>
              <a:headEnd/>
              <a:tailEnd/>
            </a:ln>
          </p:spPr>
          <p:txBody>
            <a:bodyPr>
              <a:prstTxWarp prst="textNoShape">
                <a:avLst/>
              </a:prstTxWarp>
              <a:spAutoFit/>
            </a:bodyPr>
            <a:lstStyle/>
            <a:p>
              <a:pPr algn="ctr"/>
              <a:r>
                <a:rPr lang="en-US" dirty="0">
                  <a:solidFill>
                    <a:srgbClr val="000000"/>
                  </a:solidFill>
                  <a:latin typeface="Helvetica"/>
                  <a:ea typeface="Verdana" charset="0"/>
                  <a:cs typeface="Helvetica"/>
                </a:rPr>
                <a:t>Body</a:t>
              </a:r>
              <a:endParaRPr lang="en-US" dirty="0">
                <a:latin typeface="Helvetica"/>
                <a:ea typeface="Times New Roman" charset="0"/>
                <a:cs typeface="Helvetica"/>
              </a:endParaRPr>
            </a:p>
          </p:txBody>
        </p:sp>
        <p:sp>
          <p:nvSpPr>
            <p:cNvPr id="748" name="TextBox 747"/>
            <p:cNvSpPr txBox="1">
              <a:spLocks noChangeArrowheads="1"/>
            </p:cNvSpPr>
            <p:nvPr/>
          </p:nvSpPr>
          <p:spPr bwMode="auto">
            <a:xfrm>
              <a:off x="39491691" y="14079100"/>
              <a:ext cx="1497104" cy="461665"/>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dirty="0">
                  <a:latin typeface="Helvetica"/>
                  <a:ea typeface="Times New Roman" charset="0"/>
                  <a:cs typeface="Helvetica"/>
                </a:rPr>
                <a:t>Vaccine</a:t>
              </a:r>
            </a:p>
          </p:txBody>
        </p:sp>
        <p:sp>
          <p:nvSpPr>
            <p:cNvPr id="749" name="Rectangle 748"/>
            <p:cNvSpPr>
              <a:spLocks noChangeArrowheads="1"/>
            </p:cNvSpPr>
            <p:nvPr/>
          </p:nvSpPr>
          <p:spPr bwMode="auto">
            <a:xfrm>
              <a:off x="38272763" y="15816116"/>
              <a:ext cx="1467319" cy="461665"/>
            </a:xfrm>
            <a:prstGeom prst="rect">
              <a:avLst/>
            </a:prstGeom>
            <a:solidFill>
              <a:schemeClr val="bg1"/>
            </a:solidFill>
            <a:ln w="9525">
              <a:solidFill>
                <a:schemeClr val="tx1"/>
              </a:solidFill>
              <a:miter lim="800000"/>
              <a:headEnd/>
              <a:tailEnd/>
            </a:ln>
          </p:spPr>
          <p:txBody>
            <a:bodyPr wrap="none">
              <a:prstTxWarp prst="textNoShape">
                <a:avLst/>
              </a:prstTxWarp>
              <a:spAutoFit/>
            </a:bodyPr>
            <a:lstStyle/>
            <a:p>
              <a:pPr algn="ctr"/>
              <a:r>
                <a:rPr lang="en-US" dirty="0">
                  <a:solidFill>
                    <a:srgbClr val="000000"/>
                  </a:solidFill>
                  <a:latin typeface="Helvetica"/>
                  <a:ea typeface="Verdana" charset="0"/>
                  <a:cs typeface="Helvetica"/>
                </a:rPr>
                <a:t>Anti-virus</a:t>
              </a:r>
              <a:endParaRPr lang="en-US" dirty="0">
                <a:latin typeface="Helvetica"/>
                <a:ea typeface="Times New Roman" charset="0"/>
                <a:cs typeface="Helvetica"/>
              </a:endParaRPr>
            </a:p>
          </p:txBody>
        </p:sp>
        <p:cxnSp>
          <p:nvCxnSpPr>
            <p:cNvPr id="750" name="Straight Arrow Connector 749"/>
            <p:cNvCxnSpPr>
              <a:stCxn id="748" idx="2"/>
              <a:endCxn id="749" idx="0"/>
            </p:cNvCxnSpPr>
            <p:nvPr/>
          </p:nvCxnSpPr>
          <p:spPr>
            <a:xfrm rot="5400000">
              <a:off x="38985658" y="14561530"/>
              <a:ext cx="1275351" cy="123382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51" name="TextBox 750"/>
            <p:cNvSpPr txBox="1">
              <a:spLocks noChangeArrowheads="1"/>
            </p:cNvSpPr>
            <p:nvPr/>
          </p:nvSpPr>
          <p:spPr bwMode="auto">
            <a:xfrm>
              <a:off x="38839739" y="15016922"/>
              <a:ext cx="1045235"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is an</a:t>
              </a:r>
            </a:p>
          </p:txBody>
        </p:sp>
        <p:sp>
          <p:nvSpPr>
            <p:cNvPr id="752" name="Rectangle 751"/>
            <p:cNvSpPr>
              <a:spLocks noChangeArrowheads="1"/>
            </p:cNvSpPr>
            <p:nvPr/>
          </p:nvSpPr>
          <p:spPr bwMode="auto">
            <a:xfrm>
              <a:off x="40373559" y="15778421"/>
              <a:ext cx="2220229" cy="830997"/>
            </a:xfrm>
            <a:prstGeom prst="rect">
              <a:avLst/>
            </a:prstGeom>
            <a:solidFill>
              <a:schemeClr val="bg1"/>
            </a:solidFill>
            <a:ln w="9525">
              <a:solidFill>
                <a:schemeClr val="tx1"/>
              </a:solidFill>
              <a:miter lim="800000"/>
              <a:headEnd/>
              <a:tailEnd/>
            </a:ln>
          </p:spPr>
          <p:txBody>
            <a:bodyPr wrap="none">
              <a:prstTxWarp prst="textNoShape">
                <a:avLst/>
              </a:prstTxWarp>
              <a:spAutoFit/>
            </a:bodyPr>
            <a:lstStyle/>
            <a:p>
              <a:pPr algn="ctr"/>
              <a:r>
                <a:rPr lang="en-US" dirty="0">
                  <a:solidFill>
                    <a:srgbClr val="000000"/>
                  </a:solidFill>
                  <a:latin typeface="Helvetica"/>
                  <a:ea typeface="Verdana" charset="0"/>
                  <a:cs typeface="Helvetica"/>
                </a:rPr>
                <a:t>More powerful</a:t>
              </a:r>
            </a:p>
            <a:p>
              <a:pPr algn="ctr"/>
              <a:r>
                <a:rPr lang="en-US" dirty="0">
                  <a:solidFill>
                    <a:srgbClr val="000000"/>
                  </a:solidFill>
                  <a:latin typeface="Helvetica"/>
                  <a:ea typeface="Verdana" charset="0"/>
                  <a:cs typeface="Helvetica"/>
                </a:rPr>
                <a:t>cells than virus</a:t>
              </a:r>
              <a:endParaRPr lang="en-US" dirty="0">
                <a:latin typeface="Helvetica"/>
                <a:ea typeface="Times New Roman" charset="0"/>
                <a:cs typeface="Helvetica"/>
              </a:endParaRPr>
            </a:p>
          </p:txBody>
        </p:sp>
        <p:cxnSp>
          <p:nvCxnSpPr>
            <p:cNvPr id="753" name="Straight Arrow Connector 752"/>
            <p:cNvCxnSpPr>
              <a:stCxn id="748" idx="2"/>
              <a:endCxn id="752" idx="0"/>
            </p:cNvCxnSpPr>
            <p:nvPr/>
          </p:nvCxnSpPr>
          <p:spPr>
            <a:xfrm rot="16200000" flipH="1">
              <a:off x="40243130" y="14537877"/>
              <a:ext cx="1237656" cy="1243431"/>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54" name="TextBox 753"/>
            <p:cNvSpPr txBox="1">
              <a:spLocks noChangeArrowheads="1"/>
            </p:cNvSpPr>
            <p:nvPr/>
          </p:nvSpPr>
          <p:spPr bwMode="auto">
            <a:xfrm>
              <a:off x="40261233" y="15051109"/>
              <a:ext cx="1222441"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contains</a:t>
              </a:r>
              <a:endParaRPr lang="en-US" i="1" dirty="0">
                <a:latin typeface="Helvetica"/>
                <a:ea typeface="Times New Roman" charset="0"/>
                <a:cs typeface="Helvetica"/>
              </a:endParaRPr>
            </a:p>
          </p:txBody>
        </p:sp>
      </p:grpSp>
      <p:grpSp>
        <p:nvGrpSpPr>
          <p:cNvPr id="1144" name="Group 1143"/>
          <p:cNvGrpSpPr/>
          <p:nvPr/>
        </p:nvGrpSpPr>
        <p:grpSpPr>
          <a:xfrm>
            <a:off x="19151326" y="23662125"/>
            <a:ext cx="12803643" cy="3548233"/>
            <a:chOff x="36872994" y="7862651"/>
            <a:chExt cx="12803643" cy="3548233"/>
          </a:xfrm>
        </p:grpSpPr>
        <p:sp>
          <p:nvSpPr>
            <p:cNvPr id="883" name="TextBox 882"/>
            <p:cNvSpPr txBox="1">
              <a:spLocks noChangeArrowheads="1"/>
            </p:cNvSpPr>
            <p:nvPr/>
          </p:nvSpPr>
          <p:spPr bwMode="auto">
            <a:xfrm>
              <a:off x="38234991" y="8057854"/>
              <a:ext cx="1068387" cy="461665"/>
            </a:xfrm>
            <a:prstGeom prst="rect">
              <a:avLst/>
            </a:prstGeom>
            <a:solidFill>
              <a:schemeClr val="bg1"/>
            </a:solidFill>
            <a:ln w="9525">
              <a:solidFill>
                <a:schemeClr val="tx1"/>
              </a:solidFill>
              <a:miter lim="800000"/>
              <a:headEnd/>
              <a:tailEnd/>
            </a:ln>
          </p:spPr>
          <p:txBody>
            <a:bodyPr>
              <a:prstTxWarp prst="textNoShape">
                <a:avLst/>
              </a:prstTxWarp>
              <a:spAutoFit/>
            </a:bodyPr>
            <a:lstStyle/>
            <a:p>
              <a:pPr algn="ctr"/>
              <a:r>
                <a:rPr lang="en-US" sz="2400" dirty="0">
                  <a:latin typeface="Helvetica"/>
                  <a:ea typeface="Times New Roman" charset="0"/>
                  <a:cs typeface="Helvetica"/>
                </a:rPr>
                <a:t>Virus</a:t>
              </a:r>
            </a:p>
          </p:txBody>
        </p:sp>
        <p:sp>
          <p:nvSpPr>
            <p:cNvPr id="884" name="TextBox 883"/>
            <p:cNvSpPr txBox="1">
              <a:spLocks noChangeArrowheads="1"/>
            </p:cNvSpPr>
            <p:nvPr/>
          </p:nvSpPr>
          <p:spPr bwMode="auto">
            <a:xfrm>
              <a:off x="43153943" y="7862651"/>
              <a:ext cx="1515885" cy="830997"/>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sz="2400" dirty="0">
                  <a:latin typeface="Helvetica"/>
                  <a:ea typeface="Times New Roman" charset="0"/>
                  <a:cs typeface="Helvetica"/>
                </a:rPr>
                <a:t>Human cell</a:t>
              </a:r>
            </a:p>
          </p:txBody>
        </p:sp>
        <p:sp>
          <p:nvSpPr>
            <p:cNvPr id="885" name="Rectangle 884"/>
            <p:cNvSpPr>
              <a:spLocks noChangeArrowheads="1"/>
            </p:cNvSpPr>
            <p:nvPr/>
          </p:nvSpPr>
          <p:spPr bwMode="auto">
            <a:xfrm>
              <a:off x="36872994" y="9987125"/>
              <a:ext cx="839292" cy="461665"/>
            </a:xfrm>
            <a:prstGeom prst="rect">
              <a:avLst/>
            </a:prstGeom>
            <a:solidFill>
              <a:schemeClr val="bg1"/>
            </a:solidFill>
            <a:ln w="9525">
              <a:solidFill>
                <a:schemeClr val="tx1"/>
              </a:solidFill>
              <a:miter lim="800000"/>
              <a:headEnd/>
              <a:tailEnd/>
            </a:ln>
          </p:spPr>
          <p:txBody>
            <a:bodyPr wrap="none">
              <a:prstTxWarp prst="textNoShape">
                <a:avLst/>
              </a:prstTxWarp>
              <a:spAutoFit/>
            </a:bodyPr>
            <a:lstStyle/>
            <a:p>
              <a:pPr algn="ctr"/>
              <a:r>
                <a:rPr lang="en-US" sz="2400" dirty="0">
                  <a:solidFill>
                    <a:srgbClr val="000000"/>
                  </a:solidFill>
                  <a:latin typeface="Helvetica"/>
                  <a:ea typeface="Verdana" charset="0"/>
                  <a:cs typeface="Helvetica"/>
                </a:rPr>
                <a:t>RNA</a:t>
              </a:r>
              <a:endParaRPr lang="en-US" sz="2400" dirty="0">
                <a:latin typeface="Helvetica"/>
                <a:ea typeface="Times New Roman" charset="0"/>
                <a:cs typeface="Helvetica"/>
              </a:endParaRPr>
            </a:p>
          </p:txBody>
        </p:sp>
        <p:cxnSp>
          <p:nvCxnSpPr>
            <p:cNvPr id="886" name="Straight Arrow Connector 885"/>
            <p:cNvCxnSpPr>
              <a:stCxn id="883" idx="2"/>
              <a:endCxn id="885" idx="0"/>
            </p:cNvCxnSpPr>
            <p:nvPr/>
          </p:nvCxnSpPr>
          <p:spPr>
            <a:xfrm flipH="1">
              <a:off x="37292640" y="8519519"/>
              <a:ext cx="1476545" cy="1467606"/>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87" name="TextBox 886"/>
            <p:cNvSpPr txBox="1">
              <a:spLocks noChangeArrowheads="1"/>
            </p:cNvSpPr>
            <p:nvPr/>
          </p:nvSpPr>
          <p:spPr bwMode="auto">
            <a:xfrm>
              <a:off x="37065292" y="9137821"/>
              <a:ext cx="1621983"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contains</a:t>
              </a:r>
            </a:p>
          </p:txBody>
        </p:sp>
        <p:cxnSp>
          <p:nvCxnSpPr>
            <p:cNvPr id="889" name="Straight Arrow Connector 888"/>
            <p:cNvCxnSpPr>
              <a:endCxn id="884" idx="1"/>
            </p:cNvCxnSpPr>
            <p:nvPr/>
          </p:nvCxnSpPr>
          <p:spPr>
            <a:xfrm flipV="1">
              <a:off x="40250906" y="8278150"/>
              <a:ext cx="2903037" cy="2707382"/>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90" name="TextBox 889"/>
            <p:cNvSpPr txBox="1">
              <a:spLocks noChangeArrowheads="1"/>
            </p:cNvSpPr>
            <p:nvPr/>
          </p:nvSpPr>
          <p:spPr bwMode="auto">
            <a:xfrm>
              <a:off x="41214586" y="9417738"/>
              <a:ext cx="1252374"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enters</a:t>
              </a:r>
            </a:p>
          </p:txBody>
        </p:sp>
        <p:sp>
          <p:nvSpPr>
            <p:cNvPr id="892" name="TextBox 891"/>
            <p:cNvSpPr txBox="1">
              <a:spLocks noChangeArrowheads="1"/>
            </p:cNvSpPr>
            <p:nvPr/>
          </p:nvSpPr>
          <p:spPr bwMode="auto">
            <a:xfrm>
              <a:off x="45087153" y="10732221"/>
              <a:ext cx="1425812"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produces</a:t>
              </a:r>
            </a:p>
          </p:txBody>
        </p:sp>
        <p:cxnSp>
          <p:nvCxnSpPr>
            <p:cNvPr id="893" name="Straight Arrow Connector 892"/>
            <p:cNvCxnSpPr>
              <a:stCxn id="884" idx="2"/>
              <a:endCxn id="895" idx="0"/>
            </p:cNvCxnSpPr>
            <p:nvPr/>
          </p:nvCxnSpPr>
          <p:spPr>
            <a:xfrm>
              <a:off x="43911886" y="8693648"/>
              <a:ext cx="26681" cy="1828454"/>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94" name="TextBox 893"/>
            <p:cNvSpPr txBox="1">
              <a:spLocks noChangeArrowheads="1"/>
            </p:cNvSpPr>
            <p:nvPr/>
          </p:nvSpPr>
          <p:spPr bwMode="auto">
            <a:xfrm>
              <a:off x="43230907" y="9005166"/>
              <a:ext cx="1384501"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contains</a:t>
              </a:r>
            </a:p>
          </p:txBody>
        </p:sp>
        <p:sp>
          <p:nvSpPr>
            <p:cNvPr id="895" name="TextBox 894"/>
            <p:cNvSpPr txBox="1">
              <a:spLocks noChangeArrowheads="1"/>
            </p:cNvSpPr>
            <p:nvPr/>
          </p:nvSpPr>
          <p:spPr bwMode="auto">
            <a:xfrm>
              <a:off x="43144533" y="10522102"/>
              <a:ext cx="1588068" cy="830997"/>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sz="2400" dirty="0">
                  <a:solidFill>
                    <a:srgbClr val="000000"/>
                  </a:solidFill>
                  <a:latin typeface="Helvetica"/>
                  <a:ea typeface="Verdana" charset="0"/>
                  <a:cs typeface="Helvetica"/>
                </a:rPr>
                <a:t>Nucleic </a:t>
              </a:r>
              <a:r>
                <a:rPr lang="en-US" sz="2400" dirty="0" smtClean="0">
                  <a:solidFill>
                    <a:srgbClr val="000000"/>
                  </a:solidFill>
                  <a:latin typeface="Helvetica"/>
                  <a:ea typeface="Verdana" charset="0"/>
                  <a:cs typeface="Helvetica"/>
                </a:rPr>
                <a:t>acid/DNA</a:t>
              </a:r>
              <a:endParaRPr lang="en-US" sz="2400" dirty="0">
                <a:latin typeface="Helvetica"/>
                <a:ea typeface="Times New Roman" charset="0"/>
                <a:cs typeface="Helvetica"/>
              </a:endParaRPr>
            </a:p>
          </p:txBody>
        </p:sp>
        <p:sp>
          <p:nvSpPr>
            <p:cNvPr id="896" name="Rectangle 895"/>
            <p:cNvSpPr>
              <a:spLocks noChangeArrowheads="1"/>
            </p:cNvSpPr>
            <p:nvPr/>
          </p:nvSpPr>
          <p:spPr bwMode="auto">
            <a:xfrm>
              <a:off x="39323295" y="9981157"/>
              <a:ext cx="862436" cy="461665"/>
            </a:xfrm>
            <a:prstGeom prst="rect">
              <a:avLst/>
            </a:prstGeom>
            <a:solidFill>
              <a:schemeClr val="bg1"/>
            </a:solidFill>
            <a:ln w="9525">
              <a:solidFill>
                <a:schemeClr val="tx1"/>
              </a:solidFill>
              <a:miter lim="800000"/>
              <a:headEnd/>
              <a:tailEnd/>
            </a:ln>
          </p:spPr>
          <p:txBody>
            <a:bodyPr wrap="none">
              <a:prstTxWarp prst="textNoShape">
                <a:avLst/>
              </a:prstTxWarp>
              <a:spAutoFit/>
            </a:bodyPr>
            <a:lstStyle/>
            <a:p>
              <a:pPr algn="ctr"/>
              <a:r>
                <a:rPr lang="en-US" sz="2400" dirty="0">
                  <a:solidFill>
                    <a:srgbClr val="000000"/>
                  </a:solidFill>
                  <a:latin typeface="Helvetica"/>
                  <a:ea typeface="Verdana" charset="0"/>
                  <a:cs typeface="Helvetica"/>
                </a:rPr>
                <a:t>DNA</a:t>
              </a:r>
              <a:endParaRPr lang="en-US" sz="2400" dirty="0">
                <a:latin typeface="Helvetica"/>
                <a:ea typeface="Times New Roman" charset="0"/>
                <a:cs typeface="Helvetica"/>
              </a:endParaRPr>
            </a:p>
          </p:txBody>
        </p:sp>
        <p:cxnSp>
          <p:nvCxnSpPr>
            <p:cNvPr id="897" name="Straight Arrow Connector 896"/>
            <p:cNvCxnSpPr>
              <a:stCxn id="883" idx="2"/>
              <a:endCxn id="896" idx="0"/>
            </p:cNvCxnSpPr>
            <p:nvPr/>
          </p:nvCxnSpPr>
          <p:spPr>
            <a:xfrm rot="16200000" flipH="1">
              <a:off x="38531030" y="8757674"/>
              <a:ext cx="1461638" cy="985328"/>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98" name="TextBox 897"/>
            <p:cNvSpPr txBox="1">
              <a:spLocks noChangeArrowheads="1"/>
            </p:cNvSpPr>
            <p:nvPr/>
          </p:nvSpPr>
          <p:spPr bwMode="auto">
            <a:xfrm>
              <a:off x="38703010" y="8983020"/>
              <a:ext cx="1431221" cy="707886"/>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may contain</a:t>
              </a:r>
            </a:p>
          </p:txBody>
        </p:sp>
        <p:sp>
          <p:nvSpPr>
            <p:cNvPr id="900" name="TextBox 899"/>
            <p:cNvSpPr txBox="1">
              <a:spLocks noChangeArrowheads="1"/>
            </p:cNvSpPr>
            <p:nvPr/>
          </p:nvSpPr>
          <p:spPr bwMode="auto">
            <a:xfrm>
              <a:off x="47452890" y="9042566"/>
              <a:ext cx="2223747" cy="1569660"/>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sz="2400" dirty="0" smtClean="0">
                  <a:latin typeface="Helvetica"/>
                  <a:ea typeface="Times New Roman" charset="0"/>
                  <a:cs typeface="Helvetica"/>
                </a:rPr>
                <a:t>Virus components (outer protein, etc.)</a:t>
              </a:r>
              <a:endParaRPr lang="en-US" sz="2400" dirty="0">
                <a:latin typeface="Helvetica"/>
                <a:ea typeface="Times New Roman" charset="0"/>
                <a:cs typeface="Helvetica"/>
              </a:endParaRPr>
            </a:p>
          </p:txBody>
        </p:sp>
        <p:cxnSp>
          <p:nvCxnSpPr>
            <p:cNvPr id="902" name="Straight Arrow Connector 901"/>
            <p:cNvCxnSpPr>
              <a:stCxn id="892" idx="3"/>
              <a:endCxn id="900" idx="1"/>
            </p:cNvCxnSpPr>
            <p:nvPr/>
          </p:nvCxnSpPr>
          <p:spPr>
            <a:xfrm flipV="1">
              <a:off x="46512965" y="9827396"/>
              <a:ext cx="939925" cy="110488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03" name="Straight Arrow Connector 902"/>
            <p:cNvCxnSpPr>
              <a:endCxn id="895" idx="1"/>
            </p:cNvCxnSpPr>
            <p:nvPr/>
          </p:nvCxnSpPr>
          <p:spPr>
            <a:xfrm flipV="1">
              <a:off x="40219718" y="10937601"/>
              <a:ext cx="2924815" cy="73406"/>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04" name="TextBox 903"/>
            <p:cNvSpPr txBox="1">
              <a:spLocks noChangeArrowheads="1"/>
            </p:cNvSpPr>
            <p:nvPr/>
          </p:nvSpPr>
          <p:spPr bwMode="auto">
            <a:xfrm>
              <a:off x="40937252" y="10702998"/>
              <a:ext cx="1709723" cy="707886"/>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incorporated into</a:t>
              </a:r>
            </a:p>
          </p:txBody>
        </p:sp>
        <p:cxnSp>
          <p:nvCxnSpPr>
            <p:cNvPr id="905" name="Straight Arrow Connector 904"/>
            <p:cNvCxnSpPr>
              <a:stCxn id="895" idx="3"/>
              <a:endCxn id="892" idx="1"/>
            </p:cNvCxnSpPr>
            <p:nvPr/>
          </p:nvCxnSpPr>
          <p:spPr>
            <a:xfrm flipV="1">
              <a:off x="44732601" y="10932276"/>
              <a:ext cx="354552" cy="5325"/>
            </a:xfrm>
            <a:prstGeom prst="straightConnector1">
              <a:avLst/>
            </a:prstGeom>
            <a:ln w="12700">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906" name="Straight Arrow Connector 905"/>
            <p:cNvCxnSpPr>
              <a:stCxn id="896" idx="2"/>
            </p:cNvCxnSpPr>
            <p:nvPr/>
          </p:nvCxnSpPr>
          <p:spPr>
            <a:xfrm>
              <a:off x="39754513" y="10442822"/>
              <a:ext cx="465204" cy="542710"/>
            </a:xfrm>
            <a:prstGeom prst="straightConnector1">
              <a:avLst/>
            </a:prstGeom>
            <a:ln w="12700">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907" name="Shape 906"/>
            <p:cNvCxnSpPr>
              <a:stCxn id="885" idx="2"/>
            </p:cNvCxnSpPr>
            <p:nvPr/>
          </p:nvCxnSpPr>
          <p:spPr>
            <a:xfrm rot="16200000" flipH="1">
              <a:off x="38490665" y="9250765"/>
              <a:ext cx="562219" cy="2958268"/>
            </a:xfrm>
            <a:prstGeom prst="curvedConnector2">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908" name="Oval 907"/>
          <p:cNvSpPr/>
          <p:nvPr/>
        </p:nvSpPr>
        <p:spPr bwMode="auto">
          <a:xfrm>
            <a:off x="2781799" y="4201691"/>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09" name="Flowchart: Extract 265"/>
          <p:cNvSpPr/>
          <p:nvPr/>
        </p:nvSpPr>
        <p:spPr bwMode="auto">
          <a:xfrm>
            <a:off x="2961069" y="4220445"/>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0" name="Oval 909"/>
          <p:cNvSpPr/>
          <p:nvPr/>
        </p:nvSpPr>
        <p:spPr bwMode="auto">
          <a:xfrm>
            <a:off x="4002830" y="411716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1" name="Flowchart: Extract 267"/>
          <p:cNvSpPr/>
          <p:nvPr/>
        </p:nvSpPr>
        <p:spPr bwMode="auto">
          <a:xfrm>
            <a:off x="4179404" y="4184045"/>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2" name="Oval 911"/>
          <p:cNvSpPr/>
          <p:nvPr/>
        </p:nvSpPr>
        <p:spPr bwMode="auto">
          <a:xfrm>
            <a:off x="5065108" y="415356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3" name="Flowchart: Extract 269"/>
          <p:cNvSpPr/>
          <p:nvPr/>
        </p:nvSpPr>
        <p:spPr bwMode="auto">
          <a:xfrm>
            <a:off x="5241682" y="4220445"/>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4" name="Oval 913"/>
          <p:cNvSpPr/>
          <p:nvPr/>
        </p:nvSpPr>
        <p:spPr bwMode="auto">
          <a:xfrm>
            <a:off x="6436708" y="408668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5" name="Flowchart: Extract 271"/>
          <p:cNvSpPr/>
          <p:nvPr/>
        </p:nvSpPr>
        <p:spPr bwMode="auto">
          <a:xfrm>
            <a:off x="6613282" y="4153565"/>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6" name="Oval 915"/>
          <p:cNvSpPr/>
          <p:nvPr/>
        </p:nvSpPr>
        <p:spPr bwMode="auto">
          <a:xfrm>
            <a:off x="7522558" y="408668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7" name="Flowchart: Extract 273"/>
          <p:cNvSpPr/>
          <p:nvPr/>
        </p:nvSpPr>
        <p:spPr bwMode="auto">
          <a:xfrm>
            <a:off x="7699132" y="4153565"/>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18" name="Oval 917"/>
          <p:cNvSpPr/>
          <p:nvPr/>
        </p:nvSpPr>
        <p:spPr bwMode="auto">
          <a:xfrm rot="19325173">
            <a:off x="1515152" y="4805982"/>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919" name="Flowchart: Extract 275"/>
          <p:cNvSpPr/>
          <p:nvPr/>
        </p:nvSpPr>
        <p:spPr bwMode="auto">
          <a:xfrm rot="19325173">
            <a:off x="1874929" y="4754964"/>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0" name="Oval 919"/>
          <p:cNvSpPr/>
          <p:nvPr/>
        </p:nvSpPr>
        <p:spPr bwMode="auto">
          <a:xfrm>
            <a:off x="8449045" y="410507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1" name="Flowchart: Extract 429"/>
          <p:cNvSpPr/>
          <p:nvPr/>
        </p:nvSpPr>
        <p:spPr bwMode="auto">
          <a:xfrm>
            <a:off x="8625619" y="4171950"/>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2" name="Oval 921"/>
          <p:cNvSpPr/>
          <p:nvPr/>
        </p:nvSpPr>
        <p:spPr bwMode="auto">
          <a:xfrm>
            <a:off x="9511323" y="414147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3" name="Flowchart: Extract 431"/>
          <p:cNvSpPr/>
          <p:nvPr/>
        </p:nvSpPr>
        <p:spPr bwMode="auto">
          <a:xfrm>
            <a:off x="9687897" y="4208350"/>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4" name="Oval 923"/>
          <p:cNvSpPr/>
          <p:nvPr/>
        </p:nvSpPr>
        <p:spPr bwMode="auto">
          <a:xfrm>
            <a:off x="10570104" y="407459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5" name="Flowchart: Extract 433"/>
          <p:cNvSpPr/>
          <p:nvPr/>
        </p:nvSpPr>
        <p:spPr bwMode="auto">
          <a:xfrm>
            <a:off x="10746678" y="4141470"/>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6" name="Oval 925"/>
          <p:cNvSpPr/>
          <p:nvPr/>
        </p:nvSpPr>
        <p:spPr bwMode="auto">
          <a:xfrm>
            <a:off x="11655954" y="4074590"/>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7" name="Flowchart: Extract 435"/>
          <p:cNvSpPr/>
          <p:nvPr/>
        </p:nvSpPr>
        <p:spPr bwMode="auto">
          <a:xfrm>
            <a:off x="11832528" y="4141470"/>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8" name="Oval 927"/>
          <p:cNvSpPr/>
          <p:nvPr/>
        </p:nvSpPr>
        <p:spPr bwMode="auto">
          <a:xfrm>
            <a:off x="12651102" y="4050285"/>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29" name="Flowchart: Extract 437"/>
          <p:cNvSpPr/>
          <p:nvPr/>
        </p:nvSpPr>
        <p:spPr bwMode="auto">
          <a:xfrm>
            <a:off x="12827676" y="4117165"/>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30" name="Oval 929"/>
          <p:cNvSpPr/>
          <p:nvPr/>
        </p:nvSpPr>
        <p:spPr bwMode="auto">
          <a:xfrm>
            <a:off x="13713380" y="4182937"/>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31" name="Flowchart: Extract 439"/>
          <p:cNvSpPr/>
          <p:nvPr/>
        </p:nvSpPr>
        <p:spPr bwMode="auto">
          <a:xfrm>
            <a:off x="13889954" y="4249817"/>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32" name="Oval 931"/>
          <p:cNvSpPr/>
          <p:nvPr/>
        </p:nvSpPr>
        <p:spPr bwMode="auto">
          <a:xfrm rot="1840827">
            <a:off x="14856091" y="4751568"/>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33" name="Flowchart: Extract 441"/>
          <p:cNvSpPr/>
          <p:nvPr/>
        </p:nvSpPr>
        <p:spPr bwMode="auto">
          <a:xfrm rot="1840827">
            <a:off x="14906537" y="4701131"/>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34" name="Oval 933"/>
          <p:cNvSpPr/>
          <p:nvPr/>
        </p:nvSpPr>
        <p:spPr bwMode="auto">
          <a:xfrm rot="2698548">
            <a:off x="15534654" y="5359734"/>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935" name="Flowchart: Extract 443"/>
          <p:cNvSpPr/>
          <p:nvPr/>
        </p:nvSpPr>
        <p:spPr bwMode="auto">
          <a:xfrm rot="2698548">
            <a:off x="15599004" y="5312776"/>
            <a:ext cx="330868" cy="822960"/>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grpSp>
        <p:nvGrpSpPr>
          <p:cNvPr id="1143" name="Group 1142"/>
          <p:cNvGrpSpPr/>
          <p:nvPr/>
        </p:nvGrpSpPr>
        <p:grpSpPr>
          <a:xfrm>
            <a:off x="21179582" y="32076424"/>
            <a:ext cx="8409285" cy="2245344"/>
            <a:chOff x="42132454" y="11611721"/>
            <a:chExt cx="8409285" cy="2245344"/>
          </a:xfrm>
        </p:grpSpPr>
        <p:sp>
          <p:nvSpPr>
            <p:cNvPr id="999" name="TextBox 998"/>
            <p:cNvSpPr txBox="1">
              <a:spLocks noChangeArrowheads="1"/>
            </p:cNvSpPr>
            <p:nvPr/>
          </p:nvSpPr>
          <p:spPr bwMode="auto">
            <a:xfrm>
              <a:off x="42281258" y="11611721"/>
              <a:ext cx="1068388" cy="461665"/>
            </a:xfrm>
            <a:prstGeom prst="rect">
              <a:avLst/>
            </a:prstGeom>
            <a:solidFill>
              <a:srgbClr val="FFFFFF"/>
            </a:solidFill>
            <a:ln w="9525">
              <a:solidFill>
                <a:schemeClr val="tx1"/>
              </a:solidFill>
              <a:miter lim="800000"/>
              <a:headEnd/>
              <a:tailEnd/>
            </a:ln>
          </p:spPr>
          <p:txBody>
            <a:bodyPr>
              <a:prstTxWarp prst="textNoShape">
                <a:avLst/>
              </a:prstTxWarp>
              <a:spAutoFit/>
            </a:bodyPr>
            <a:lstStyle/>
            <a:p>
              <a:pPr algn="ctr"/>
              <a:r>
                <a:rPr lang="en-US" sz="2400" dirty="0">
                  <a:latin typeface="Helvetica"/>
                  <a:ea typeface="Times New Roman" charset="0"/>
                  <a:cs typeface="Helvetica"/>
                </a:rPr>
                <a:t>Virus</a:t>
              </a:r>
            </a:p>
          </p:txBody>
        </p:sp>
        <p:sp>
          <p:nvSpPr>
            <p:cNvPr id="1000" name="TextBox 999"/>
            <p:cNvSpPr txBox="1">
              <a:spLocks noChangeArrowheads="1"/>
            </p:cNvSpPr>
            <p:nvPr/>
          </p:nvSpPr>
          <p:spPr bwMode="auto">
            <a:xfrm>
              <a:off x="47785901" y="13026068"/>
              <a:ext cx="2755838" cy="830997"/>
            </a:xfrm>
            <a:prstGeom prst="rect">
              <a:avLst/>
            </a:prstGeom>
            <a:solidFill>
              <a:schemeClr val="bg1"/>
            </a:solidFill>
            <a:ln w="9525">
              <a:solidFill>
                <a:schemeClr val="tx1"/>
              </a:solidFill>
              <a:miter lim="800000"/>
              <a:headEnd/>
              <a:tailEnd/>
            </a:ln>
          </p:spPr>
          <p:txBody>
            <a:bodyPr wrap="square">
              <a:prstTxWarp prst="textNoShape">
                <a:avLst/>
              </a:prstTxWarp>
              <a:spAutoFit/>
            </a:bodyPr>
            <a:lstStyle/>
            <a:p>
              <a:pPr algn="ctr"/>
              <a:r>
                <a:rPr lang="en-US" sz="2400" dirty="0">
                  <a:latin typeface="Helvetica"/>
                  <a:ea typeface="Times New Roman" charset="0"/>
                  <a:cs typeface="Helvetica"/>
                </a:rPr>
                <a:t>Daughter </a:t>
              </a:r>
              <a:r>
                <a:rPr lang="en-US" sz="2400" dirty="0" smtClean="0">
                  <a:latin typeface="Helvetica"/>
                  <a:ea typeface="Times New Roman" charset="0"/>
                  <a:cs typeface="Helvetica"/>
                </a:rPr>
                <a:t>cells</a:t>
              </a:r>
            </a:p>
            <a:p>
              <a:pPr algn="ctr"/>
              <a:r>
                <a:rPr lang="en-US" dirty="0" smtClean="0">
                  <a:latin typeface="Helvetica"/>
                  <a:ea typeface="Times New Roman" charset="0"/>
                  <a:cs typeface="Helvetica"/>
                </a:rPr>
                <a:t>(clones of virus)</a:t>
              </a:r>
              <a:endParaRPr lang="en-US" sz="2400" dirty="0">
                <a:latin typeface="Helvetica"/>
                <a:ea typeface="Times New Roman" charset="0"/>
                <a:cs typeface="Helvetica"/>
              </a:endParaRPr>
            </a:p>
          </p:txBody>
        </p:sp>
        <p:sp>
          <p:nvSpPr>
            <p:cNvPr id="1001" name="Rectangle 1000"/>
            <p:cNvSpPr>
              <a:spLocks noChangeArrowheads="1"/>
            </p:cNvSpPr>
            <p:nvPr/>
          </p:nvSpPr>
          <p:spPr bwMode="auto">
            <a:xfrm>
              <a:off x="42387817" y="13209915"/>
              <a:ext cx="862436" cy="461665"/>
            </a:xfrm>
            <a:prstGeom prst="rect">
              <a:avLst/>
            </a:prstGeom>
            <a:solidFill>
              <a:schemeClr val="bg1"/>
            </a:solidFill>
            <a:ln w="9525">
              <a:solidFill>
                <a:schemeClr val="tx1"/>
              </a:solidFill>
              <a:miter lim="800000"/>
              <a:headEnd/>
              <a:tailEnd/>
            </a:ln>
          </p:spPr>
          <p:txBody>
            <a:bodyPr wrap="none">
              <a:prstTxWarp prst="textNoShape">
                <a:avLst/>
              </a:prstTxWarp>
              <a:spAutoFit/>
            </a:bodyPr>
            <a:lstStyle/>
            <a:p>
              <a:pPr algn="ctr"/>
              <a:r>
                <a:rPr lang="en-US" sz="2400" dirty="0">
                  <a:solidFill>
                    <a:srgbClr val="000000"/>
                  </a:solidFill>
                  <a:latin typeface="Helvetica"/>
                  <a:ea typeface="Verdana" charset="0"/>
                  <a:cs typeface="Helvetica"/>
                </a:rPr>
                <a:t>DNA</a:t>
              </a:r>
              <a:endParaRPr lang="en-US" sz="2400" dirty="0">
                <a:latin typeface="Helvetica"/>
                <a:ea typeface="Times New Roman" charset="0"/>
                <a:cs typeface="Helvetica"/>
              </a:endParaRPr>
            </a:p>
          </p:txBody>
        </p:sp>
        <p:cxnSp>
          <p:nvCxnSpPr>
            <p:cNvPr id="1002" name="Straight Arrow Connector 1001"/>
            <p:cNvCxnSpPr>
              <a:stCxn id="999" idx="2"/>
              <a:endCxn id="1001" idx="0"/>
            </p:cNvCxnSpPr>
            <p:nvPr/>
          </p:nvCxnSpPr>
          <p:spPr>
            <a:xfrm>
              <a:off x="42815452" y="12073386"/>
              <a:ext cx="3583" cy="1136529"/>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03" name="TextBox 1002"/>
            <p:cNvSpPr txBox="1">
              <a:spLocks noChangeArrowheads="1"/>
            </p:cNvSpPr>
            <p:nvPr/>
          </p:nvSpPr>
          <p:spPr bwMode="auto">
            <a:xfrm>
              <a:off x="42132454" y="12458498"/>
              <a:ext cx="1368820"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contains</a:t>
              </a:r>
            </a:p>
          </p:txBody>
        </p:sp>
        <p:cxnSp>
          <p:nvCxnSpPr>
            <p:cNvPr id="1008" name="Straight Arrow Connector 1007"/>
            <p:cNvCxnSpPr>
              <a:stCxn id="1001" idx="3"/>
              <a:endCxn id="1000" idx="1"/>
            </p:cNvCxnSpPr>
            <p:nvPr/>
          </p:nvCxnSpPr>
          <p:spPr>
            <a:xfrm>
              <a:off x="43250253" y="13440748"/>
              <a:ext cx="4535648" cy="819"/>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11" name="TextBox 1010"/>
            <p:cNvSpPr txBox="1">
              <a:spLocks noChangeArrowheads="1"/>
            </p:cNvSpPr>
            <p:nvPr/>
          </p:nvSpPr>
          <p:spPr bwMode="auto">
            <a:xfrm>
              <a:off x="44814743" y="13032101"/>
              <a:ext cx="1532034" cy="707886"/>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a:latin typeface="Helvetica"/>
                  <a:ea typeface="Times New Roman" charset="0"/>
                  <a:cs typeface="Helvetica"/>
                </a:rPr>
                <a:t>s</a:t>
              </a:r>
              <a:r>
                <a:rPr lang="en-US" sz="2000" i="1" dirty="0" smtClean="0">
                  <a:latin typeface="Helvetica"/>
                  <a:ea typeface="Times New Roman" charset="0"/>
                  <a:cs typeface="Helvetica"/>
                </a:rPr>
                <a:t>plits, produces</a:t>
              </a:r>
              <a:endParaRPr lang="en-US" sz="2000" i="1" dirty="0">
                <a:latin typeface="Helvetica"/>
                <a:ea typeface="Times New Roman" charset="0"/>
                <a:cs typeface="Helvetica"/>
              </a:endParaRPr>
            </a:p>
          </p:txBody>
        </p:sp>
      </p:grpSp>
      <p:sp>
        <p:nvSpPr>
          <p:cNvPr id="1013" name="Text Box 2906"/>
          <p:cNvSpPr txBox="1">
            <a:spLocks noChangeArrowheads="1"/>
          </p:cNvSpPr>
          <p:nvPr/>
        </p:nvSpPr>
        <p:spPr bwMode="auto">
          <a:xfrm>
            <a:off x="1835488" y="32546968"/>
            <a:ext cx="14026245" cy="3428572"/>
          </a:xfrm>
          <a:prstGeom prst="rect">
            <a:avLst/>
          </a:prstGeom>
          <a:noFill/>
          <a:ln w="127000">
            <a:noFill/>
            <a:miter lim="800000"/>
            <a:headEnd/>
            <a:tailEnd/>
          </a:ln>
        </p:spPr>
        <p:txBody>
          <a:bodyPr/>
          <a:lstStyle/>
          <a:p>
            <a:pPr algn="l">
              <a:lnSpc>
                <a:spcPct val="120000"/>
              </a:lnSpc>
            </a:pPr>
            <a:r>
              <a:rPr lang="en-US" sz="3600" b="1" dirty="0" smtClean="0">
                <a:latin typeface="Helvetica"/>
                <a:ea typeface="Verdana" pitchFamily="34" charset="0"/>
                <a:cs typeface="Helvetica"/>
              </a:rPr>
              <a:t>Interview coding</a:t>
            </a:r>
          </a:p>
          <a:p>
            <a:pPr algn="l">
              <a:lnSpc>
                <a:spcPct val="120000"/>
              </a:lnSpc>
              <a:buFont typeface="Arial" pitchFamily="34" charset="0"/>
              <a:buChar char="•"/>
            </a:pPr>
            <a:r>
              <a:rPr lang="en-US" sz="3200" dirty="0" smtClean="0">
                <a:latin typeface="Helvetica"/>
                <a:ea typeface="Verdana" pitchFamily="34" charset="0"/>
                <a:cs typeface="Helvetica"/>
              </a:rPr>
              <a:t> Transcribed interviews were coded using a scheme created by two primary researchers and a virologist (Cohen’s Kappa = .88)</a:t>
            </a:r>
          </a:p>
          <a:p>
            <a:pPr algn="l">
              <a:lnSpc>
                <a:spcPct val="120000"/>
              </a:lnSpc>
              <a:buFont typeface="Arial" pitchFamily="34" charset="0"/>
              <a:buChar char="•"/>
            </a:pPr>
            <a:r>
              <a:rPr lang="en-US" sz="3200" dirty="0" smtClean="0">
                <a:latin typeface="Helvetica"/>
                <a:ea typeface="Verdana" pitchFamily="34" charset="0"/>
                <a:cs typeface="Helvetica"/>
              </a:rPr>
              <a:t> 8 key topics were identified, each mentioned by &gt; 20% of respondents</a:t>
            </a:r>
          </a:p>
          <a:p>
            <a:pPr algn="l">
              <a:lnSpc>
                <a:spcPct val="120000"/>
              </a:lnSpc>
              <a:buFont typeface="Arial" pitchFamily="34" charset="0"/>
              <a:buChar char="•"/>
            </a:pPr>
            <a:r>
              <a:rPr lang="en-US" sz="3200" dirty="0" smtClean="0">
                <a:latin typeface="Helvetica"/>
                <a:ea typeface="Verdana" pitchFamily="34" charset="0"/>
                <a:cs typeface="Helvetica"/>
              </a:rPr>
              <a:t> Coded presence of </a:t>
            </a:r>
            <a:r>
              <a:rPr lang="en-US" sz="3200" b="1" dirty="0" smtClean="0">
                <a:latin typeface="Helvetica"/>
                <a:ea typeface="Verdana" pitchFamily="34" charset="0"/>
                <a:cs typeface="Helvetica"/>
              </a:rPr>
              <a:t>structural</a:t>
            </a:r>
            <a:r>
              <a:rPr lang="en-US" sz="3200" dirty="0" smtClean="0">
                <a:latin typeface="Helvetica"/>
                <a:ea typeface="Verdana" pitchFamily="34" charset="0"/>
                <a:cs typeface="Helvetica"/>
              </a:rPr>
              <a:t>, </a:t>
            </a:r>
            <a:r>
              <a:rPr lang="en-US" sz="3200" b="1" dirty="0" smtClean="0">
                <a:latin typeface="Helvetica"/>
                <a:ea typeface="Verdana" pitchFamily="34" charset="0"/>
                <a:cs typeface="Helvetica"/>
              </a:rPr>
              <a:t>behavioral </a:t>
            </a:r>
            <a:r>
              <a:rPr lang="en-US" sz="3200" dirty="0" smtClean="0">
                <a:latin typeface="Helvetica"/>
                <a:ea typeface="Verdana" pitchFamily="34" charset="0"/>
                <a:cs typeface="Helvetica"/>
              </a:rPr>
              <a:t>and </a:t>
            </a:r>
            <a:r>
              <a:rPr lang="en-US" sz="3200" b="1" dirty="0" smtClean="0">
                <a:latin typeface="Helvetica"/>
                <a:ea typeface="Verdana" pitchFamily="34" charset="0"/>
                <a:cs typeface="Helvetica"/>
              </a:rPr>
              <a:t>functional </a:t>
            </a:r>
            <a:r>
              <a:rPr lang="en-US" sz="3200" dirty="0" smtClean="0">
                <a:latin typeface="Helvetica"/>
                <a:ea typeface="Verdana" pitchFamily="34" charset="0"/>
                <a:cs typeface="Helvetica"/>
              </a:rPr>
              <a:t>descriptions</a:t>
            </a:r>
            <a:r>
              <a:rPr lang="en-US" sz="3200" baseline="30000" dirty="0">
                <a:latin typeface="Helvetica"/>
                <a:ea typeface="Verdana" pitchFamily="34" charset="0"/>
                <a:cs typeface="Helvetica"/>
              </a:rPr>
              <a:t>4</a:t>
            </a:r>
            <a:endParaRPr lang="en-US" sz="3200" baseline="30000" dirty="0" smtClean="0">
              <a:latin typeface="Helvetica"/>
              <a:ea typeface="Verdana" pitchFamily="34" charset="0"/>
              <a:cs typeface="Helvetica"/>
            </a:endParaRPr>
          </a:p>
          <a:p>
            <a:pPr algn="l">
              <a:lnSpc>
                <a:spcPct val="120000"/>
              </a:lnSpc>
              <a:buFont typeface="Arial" pitchFamily="34" charset="0"/>
              <a:buChar char="•"/>
            </a:pPr>
            <a:endParaRPr lang="en-US" sz="3600" dirty="0" smtClean="0">
              <a:latin typeface="Helvetica"/>
              <a:ea typeface="Verdana" pitchFamily="34" charset="0"/>
              <a:cs typeface="Helvetica"/>
            </a:endParaRPr>
          </a:p>
          <a:p>
            <a:pPr algn="l">
              <a:lnSpc>
                <a:spcPct val="120000"/>
              </a:lnSpc>
              <a:buFont typeface="Arial" pitchFamily="34" charset="0"/>
              <a:buChar char="•"/>
            </a:pPr>
            <a:endParaRPr lang="en-US" sz="3600" dirty="0" smtClean="0">
              <a:latin typeface="Helvetica"/>
              <a:ea typeface="Verdana" pitchFamily="34" charset="0"/>
              <a:cs typeface="Helvetica"/>
            </a:endParaRPr>
          </a:p>
          <a:p>
            <a:pPr algn="l">
              <a:lnSpc>
                <a:spcPct val="120000"/>
              </a:lnSpc>
            </a:pPr>
            <a:endParaRPr lang="en-US" sz="4000" b="1" dirty="0" smtClean="0">
              <a:latin typeface="Helvetica"/>
              <a:ea typeface="Verdana" pitchFamily="34" charset="0"/>
              <a:cs typeface="Helvetica"/>
            </a:endParaRPr>
          </a:p>
          <a:p>
            <a:pPr algn="l">
              <a:lnSpc>
                <a:spcPct val="120000"/>
              </a:lnSpc>
            </a:pPr>
            <a:endParaRPr lang="en-US" sz="4000" b="1" dirty="0">
              <a:latin typeface="Helvetica"/>
              <a:ea typeface="Verdana" pitchFamily="34" charset="0"/>
              <a:cs typeface="Helvetica"/>
            </a:endParaRPr>
          </a:p>
        </p:txBody>
      </p:sp>
      <p:sp>
        <p:nvSpPr>
          <p:cNvPr id="1145" name="Text Box 2906"/>
          <p:cNvSpPr txBox="1">
            <a:spLocks noChangeArrowheads="1"/>
          </p:cNvSpPr>
          <p:nvPr/>
        </p:nvSpPr>
        <p:spPr bwMode="auto">
          <a:xfrm>
            <a:off x="18589605" y="21657408"/>
            <a:ext cx="13701207" cy="808231"/>
          </a:xfrm>
          <a:prstGeom prst="rect">
            <a:avLst/>
          </a:prstGeom>
          <a:noFill/>
          <a:ln w="127000">
            <a:noFill/>
            <a:miter lim="800000"/>
            <a:headEnd/>
            <a:tailEnd/>
          </a:ln>
        </p:spPr>
        <p:txBody>
          <a:bodyPr/>
          <a:lstStyle/>
          <a:p>
            <a:pPr>
              <a:lnSpc>
                <a:spcPct val="120000"/>
              </a:lnSpc>
            </a:pPr>
            <a:r>
              <a:rPr lang="en-US" sz="3600" b="1" dirty="0">
                <a:latin typeface="Helvetica"/>
                <a:cs typeface="Helvetica"/>
              </a:rPr>
              <a:t>M</a:t>
            </a:r>
            <a:r>
              <a:rPr lang="en-US" sz="3600" b="1" dirty="0" smtClean="0">
                <a:latin typeface="Helvetica"/>
                <a:cs typeface="Helvetica"/>
              </a:rPr>
              <a:t>ental models of the contents of the virus: virus replication</a:t>
            </a:r>
            <a:endParaRPr lang="en-US" sz="2800" b="1" dirty="0" smtClean="0">
              <a:latin typeface="Helvetica"/>
              <a:ea typeface="Verdana" pitchFamily="34" charset="0"/>
              <a:cs typeface="Helvetica"/>
            </a:endParaRPr>
          </a:p>
          <a:p>
            <a:pPr algn="l">
              <a:lnSpc>
                <a:spcPct val="120000"/>
              </a:lnSpc>
            </a:pPr>
            <a:endParaRPr lang="en-US" sz="3200" dirty="0">
              <a:latin typeface="Helvetica"/>
              <a:ea typeface="Verdana" pitchFamily="34" charset="0"/>
              <a:cs typeface="Helvetica"/>
            </a:endParaRPr>
          </a:p>
        </p:txBody>
      </p:sp>
      <p:sp>
        <p:nvSpPr>
          <p:cNvPr id="1153" name="Text Box 2906"/>
          <p:cNvSpPr txBox="1">
            <a:spLocks noChangeArrowheads="1"/>
          </p:cNvSpPr>
          <p:nvPr/>
        </p:nvSpPr>
        <p:spPr bwMode="auto">
          <a:xfrm>
            <a:off x="18866204" y="34734521"/>
            <a:ext cx="13338899" cy="1672802"/>
          </a:xfrm>
          <a:prstGeom prst="rect">
            <a:avLst/>
          </a:prstGeom>
          <a:noFill/>
          <a:ln w="127000">
            <a:noFill/>
            <a:miter lim="800000"/>
            <a:headEnd/>
            <a:tailEnd/>
          </a:ln>
        </p:spPr>
        <p:txBody>
          <a:bodyPr/>
          <a:lstStyle/>
          <a:p>
            <a:pPr algn="l">
              <a:lnSpc>
                <a:spcPct val="120000"/>
              </a:lnSpc>
            </a:pPr>
            <a:r>
              <a:rPr lang="en-US" b="1" dirty="0" smtClean="0">
                <a:latin typeface="Helvetica"/>
                <a:ea typeface="Verdana" pitchFamily="34" charset="0"/>
                <a:cs typeface="Helvetica"/>
              </a:rPr>
              <a:t>Teacher on replication: </a:t>
            </a:r>
            <a:r>
              <a:rPr lang="en-US" dirty="0" smtClean="0">
                <a:latin typeface="Helvetica"/>
                <a:ea typeface="Verdana" pitchFamily="34" charset="0"/>
                <a:cs typeface="Helvetica"/>
              </a:rPr>
              <a:t>“Viruses reproduce by splitting…the [virus’] DNA lines up, splits and so there’s two what they call daughter cells and they’re identical cells. So that’s how they reproduce. They just kind of make clones of themselves and copies.”</a:t>
            </a:r>
          </a:p>
          <a:p>
            <a:pPr algn="l">
              <a:lnSpc>
                <a:spcPct val="120000"/>
              </a:lnSpc>
            </a:pPr>
            <a:endParaRPr lang="en-US" sz="3200" dirty="0">
              <a:latin typeface="Helvetica"/>
              <a:ea typeface="Verdana" pitchFamily="34" charset="0"/>
              <a:cs typeface="Helvetica"/>
            </a:endParaRPr>
          </a:p>
        </p:txBody>
      </p:sp>
      <p:sp>
        <p:nvSpPr>
          <p:cNvPr id="1167" name="Text Box 2906"/>
          <p:cNvSpPr txBox="1">
            <a:spLocks noChangeArrowheads="1"/>
          </p:cNvSpPr>
          <p:nvPr/>
        </p:nvSpPr>
        <p:spPr bwMode="auto">
          <a:xfrm>
            <a:off x="18926728" y="27650925"/>
            <a:ext cx="12773564" cy="2624753"/>
          </a:xfrm>
          <a:prstGeom prst="rect">
            <a:avLst/>
          </a:prstGeom>
          <a:noFill/>
          <a:ln w="127000">
            <a:noFill/>
            <a:miter lim="800000"/>
            <a:headEnd/>
            <a:tailEnd/>
          </a:ln>
        </p:spPr>
        <p:txBody>
          <a:bodyPr/>
          <a:lstStyle/>
          <a:p>
            <a:pPr algn="l">
              <a:lnSpc>
                <a:spcPct val="120000"/>
              </a:lnSpc>
            </a:pPr>
            <a:r>
              <a:rPr lang="en-US" b="1" dirty="0" smtClean="0">
                <a:latin typeface="Helvetica"/>
                <a:ea typeface="Verdana" pitchFamily="34" charset="0"/>
                <a:cs typeface="Helvetica"/>
              </a:rPr>
              <a:t>Virologist on replication: </a:t>
            </a:r>
            <a:r>
              <a:rPr lang="en-US" dirty="0" smtClean="0">
                <a:latin typeface="Helvetica"/>
                <a:ea typeface="Verdana" pitchFamily="34" charset="0"/>
                <a:cs typeface="Helvetica"/>
              </a:rPr>
              <a:t>“A virus has RNA on the inside and some have DNA…When [the virus nucleic acid] gets into the cell it incorporates itself into the nucleic acid of the human cell. So it’s using the human cell and it’s using its code to tell that cell to make [the virus] coat, outer protein and everything else.” </a:t>
            </a:r>
          </a:p>
          <a:p>
            <a:pPr marL="457200" indent="-457200" algn="l">
              <a:lnSpc>
                <a:spcPct val="120000"/>
              </a:lnSpc>
              <a:buFont typeface="Arial"/>
              <a:buChar char="•"/>
            </a:pPr>
            <a:r>
              <a:rPr lang="en-US" sz="2800" dirty="0" smtClean="0">
                <a:latin typeface="Helvetica"/>
                <a:ea typeface="Verdana" pitchFamily="34" charset="0"/>
                <a:cs typeface="Helvetica"/>
              </a:rPr>
              <a:t>The teacher and student responses were often less specific, but involved the same mechanism of replication: taking over the host cell’s DNA </a:t>
            </a:r>
            <a:endParaRPr lang="en-US" sz="2800" dirty="0">
              <a:latin typeface="Helvetica"/>
              <a:ea typeface="Verdana" pitchFamily="34" charset="0"/>
              <a:cs typeface="Helvetica"/>
            </a:endParaRPr>
          </a:p>
        </p:txBody>
      </p:sp>
      <p:sp>
        <p:nvSpPr>
          <p:cNvPr id="1168" name="Text Box 2906"/>
          <p:cNvSpPr txBox="1">
            <a:spLocks noChangeArrowheads="1"/>
          </p:cNvSpPr>
          <p:nvPr/>
        </p:nvSpPr>
        <p:spPr bwMode="auto">
          <a:xfrm>
            <a:off x="35363187" y="17623052"/>
            <a:ext cx="13146176" cy="1621444"/>
          </a:xfrm>
          <a:prstGeom prst="rect">
            <a:avLst/>
          </a:prstGeom>
          <a:noFill/>
          <a:ln w="127000">
            <a:noFill/>
            <a:miter lim="800000"/>
            <a:headEnd/>
            <a:tailEnd/>
          </a:ln>
        </p:spPr>
        <p:txBody>
          <a:bodyPr/>
          <a:lstStyle/>
          <a:p>
            <a:pPr algn="l">
              <a:lnSpc>
                <a:spcPct val="120000"/>
              </a:lnSpc>
            </a:pPr>
            <a:r>
              <a:rPr lang="en-US" b="1" dirty="0" smtClean="0">
                <a:latin typeface="Helvetica"/>
                <a:ea typeface="Verdana" pitchFamily="34" charset="0"/>
                <a:cs typeface="Helvetica"/>
              </a:rPr>
              <a:t>Student on vaccines: </a:t>
            </a:r>
            <a:r>
              <a:rPr lang="en-US" dirty="0" smtClean="0">
                <a:latin typeface="Helvetica"/>
                <a:ea typeface="Verdana" pitchFamily="34" charset="0"/>
                <a:cs typeface="Helvetica"/>
              </a:rPr>
              <a:t>“A vaccine...is like an anti-version of the virus…a vaccine works the same way viruses attack our cells…I think the chemicals or whatever they inject has cells to it…and those are more powerful than the virus itself and it attacks the virus in the body.” </a:t>
            </a:r>
            <a:endParaRPr lang="en-US" sz="3200" dirty="0">
              <a:latin typeface="Helvetica"/>
              <a:ea typeface="Verdana" pitchFamily="34" charset="0"/>
              <a:cs typeface="Helvetica"/>
            </a:endParaRPr>
          </a:p>
        </p:txBody>
      </p:sp>
      <p:sp>
        <p:nvSpPr>
          <p:cNvPr id="1174" name="Text Box 2906"/>
          <p:cNvSpPr txBox="1">
            <a:spLocks noChangeArrowheads="1"/>
          </p:cNvSpPr>
          <p:nvPr/>
        </p:nvSpPr>
        <p:spPr bwMode="auto">
          <a:xfrm>
            <a:off x="35245689" y="9739691"/>
            <a:ext cx="13336048" cy="3231976"/>
          </a:xfrm>
          <a:prstGeom prst="rect">
            <a:avLst/>
          </a:prstGeom>
          <a:noFill/>
          <a:ln w="127000">
            <a:noFill/>
            <a:miter lim="800000"/>
            <a:headEnd/>
            <a:tailEnd/>
          </a:ln>
        </p:spPr>
        <p:txBody>
          <a:bodyPr/>
          <a:lstStyle/>
          <a:p>
            <a:pPr algn="l">
              <a:lnSpc>
                <a:spcPct val="120000"/>
              </a:lnSpc>
            </a:pPr>
            <a:r>
              <a:rPr lang="en-US" b="1" dirty="0" smtClean="0">
                <a:latin typeface="Helvetica"/>
                <a:ea typeface="Verdana" pitchFamily="34" charset="0"/>
                <a:cs typeface="Helvetica"/>
              </a:rPr>
              <a:t>Virologist on vaccines: </a:t>
            </a:r>
            <a:r>
              <a:rPr lang="en-US" dirty="0" smtClean="0">
                <a:latin typeface="Helvetica"/>
                <a:ea typeface="Verdana" pitchFamily="34" charset="0"/>
                <a:cs typeface="Helvetica"/>
              </a:rPr>
              <a:t>“A vaccine is really an artificial means of stimulating the immune system to protect you against some infectious agent…You find out what part of the viral particle could be part of the virulence factor of the virus and you try to find a way to stimulate the immune system to knock that out.”</a:t>
            </a:r>
          </a:p>
          <a:p>
            <a:pPr algn="l">
              <a:lnSpc>
                <a:spcPct val="120000"/>
              </a:lnSpc>
            </a:pPr>
            <a:r>
              <a:rPr lang="en-US" b="1" dirty="0" smtClean="0">
                <a:latin typeface="Helvetica"/>
                <a:ea typeface="Verdana" pitchFamily="34" charset="0"/>
                <a:cs typeface="Helvetica"/>
              </a:rPr>
              <a:t>Teacher on </a:t>
            </a:r>
            <a:r>
              <a:rPr lang="en-US" b="1" dirty="0">
                <a:latin typeface="Helvetica"/>
                <a:ea typeface="Verdana" pitchFamily="34" charset="0"/>
                <a:cs typeface="Helvetica"/>
              </a:rPr>
              <a:t>vaccines: </a:t>
            </a:r>
            <a:r>
              <a:rPr lang="en-US" dirty="0" smtClean="0">
                <a:latin typeface="Helvetica"/>
                <a:ea typeface="Verdana" pitchFamily="34" charset="0"/>
                <a:cs typeface="Helvetica"/>
              </a:rPr>
              <a:t>“</a:t>
            </a:r>
            <a:r>
              <a:rPr lang="en-US" dirty="0">
                <a:latin typeface="Helvetica"/>
                <a:ea typeface="Verdana" pitchFamily="34" charset="0"/>
                <a:cs typeface="Helvetica"/>
              </a:rPr>
              <a:t>A vaccine…is a small amount of the virus that they are putting into your body to hope that your body will take that and make antibodies, if I’m thinking correctly, against that disease. So that if you come in contact with [the virus] you will not get it.” (Teacher)</a:t>
            </a:r>
            <a:endParaRPr lang="en-US" dirty="0" smtClean="0">
              <a:latin typeface="Helvetica"/>
              <a:ea typeface="Verdana" pitchFamily="34" charset="0"/>
              <a:cs typeface="Helvetica"/>
            </a:endParaRPr>
          </a:p>
          <a:p>
            <a:pPr algn="l">
              <a:lnSpc>
                <a:spcPct val="120000"/>
              </a:lnSpc>
            </a:pPr>
            <a:endParaRPr lang="en-US" sz="3200" dirty="0">
              <a:latin typeface="Helvetica"/>
              <a:ea typeface="Verdana" pitchFamily="34" charset="0"/>
              <a:cs typeface="Helvetica"/>
            </a:endParaRPr>
          </a:p>
        </p:txBody>
      </p:sp>
      <p:sp>
        <p:nvSpPr>
          <p:cNvPr id="1183" name="Oval 1182"/>
          <p:cNvSpPr/>
          <p:nvPr/>
        </p:nvSpPr>
        <p:spPr bwMode="auto">
          <a:xfrm rot="5212244">
            <a:off x="16109152" y="7691789"/>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1184" name="Flowchart: Extract 425"/>
          <p:cNvSpPr/>
          <p:nvPr/>
        </p:nvSpPr>
        <p:spPr bwMode="auto">
          <a:xfrm rot="5212244">
            <a:off x="16091551" y="7563019"/>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1185" name="Oval 1184"/>
          <p:cNvSpPr/>
          <p:nvPr/>
        </p:nvSpPr>
        <p:spPr bwMode="auto">
          <a:xfrm rot="5212244">
            <a:off x="16065103" y="6873633"/>
            <a:ext cx="731520" cy="365760"/>
          </a:xfrm>
          <a:prstGeom prst="ellipse">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1186" name="Flowchart: Extract 427"/>
          <p:cNvSpPr/>
          <p:nvPr/>
        </p:nvSpPr>
        <p:spPr bwMode="auto">
          <a:xfrm rot="5212244">
            <a:off x="16047502" y="6744863"/>
            <a:ext cx="296791" cy="562138"/>
          </a:xfrm>
          <a:prstGeom prst="flowChartExtract">
            <a:avLst/>
          </a:prstGeom>
          <a:solidFill>
            <a:srgbClr val="548594"/>
          </a:solidFill>
          <a:ln w="9525" cap="flat" cmpd="sng" algn="ctr">
            <a:solidFill>
              <a:srgbClr val="54859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Helvetica"/>
              <a:cs typeface="Helvetica"/>
            </a:endParaRPr>
          </a:p>
        </p:txBody>
      </p:sp>
      <p:sp>
        <p:nvSpPr>
          <p:cNvPr id="1187" name="Oval 1186"/>
          <p:cNvSpPr/>
          <p:nvPr/>
        </p:nvSpPr>
        <p:spPr bwMode="auto">
          <a:xfrm rot="16671090">
            <a:off x="418396" y="6437606"/>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1188" name="Flowchart: Extract 279"/>
          <p:cNvSpPr/>
          <p:nvPr/>
        </p:nvSpPr>
        <p:spPr bwMode="auto">
          <a:xfrm rot="16671090">
            <a:off x="843030" y="6263388"/>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1189" name="Oval 1188"/>
          <p:cNvSpPr/>
          <p:nvPr/>
        </p:nvSpPr>
        <p:spPr bwMode="auto">
          <a:xfrm rot="16671090">
            <a:off x="374889" y="7521744"/>
            <a:ext cx="731520" cy="365760"/>
          </a:xfrm>
          <a:prstGeom prst="ellipse">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sp>
        <p:nvSpPr>
          <p:cNvPr id="1190" name="Flowchart: Extract 281"/>
          <p:cNvSpPr/>
          <p:nvPr/>
        </p:nvSpPr>
        <p:spPr bwMode="auto">
          <a:xfrm rot="16671090">
            <a:off x="799523" y="7347526"/>
            <a:ext cx="330868" cy="822960"/>
          </a:xfrm>
          <a:prstGeom prst="flowChartExtract">
            <a:avLst/>
          </a:prstGeom>
          <a:solidFill>
            <a:schemeClr val="bg2">
              <a:lumMod val="50000"/>
            </a:schemeClr>
          </a:solidFill>
          <a:ln w="9525" cap="flat" cmpd="sng" algn="ctr">
            <a:solidFill>
              <a:schemeClr val="bg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Helvetica"/>
              <a:cs typeface="Helvetica"/>
            </a:endParaRPr>
          </a:p>
        </p:txBody>
      </p:sp>
      <p:graphicFrame>
        <p:nvGraphicFramePr>
          <p:cNvPr id="765" name="Table 764"/>
          <p:cNvGraphicFramePr>
            <a:graphicFrameLocks noGrp="1"/>
          </p:cNvGraphicFramePr>
          <p:nvPr>
            <p:extLst>
              <p:ext uri="{D42A27DB-BD31-4B8C-83A1-F6EECF244321}">
                <p14:modId xmlns:p14="http://schemas.microsoft.com/office/powerpoint/2010/main" val="4113534219"/>
              </p:ext>
            </p:extLst>
          </p:nvPr>
        </p:nvGraphicFramePr>
        <p:xfrm>
          <a:off x="18615252" y="12246338"/>
          <a:ext cx="13933759" cy="5279135"/>
        </p:xfrm>
        <a:graphic>
          <a:graphicData uri="http://schemas.openxmlformats.org/drawingml/2006/table">
            <a:tbl>
              <a:tblPr firstRow="1" bandRow="1">
                <a:tableStyleId>{2D5ABB26-0587-4C30-8999-92F81FD0307C}</a:tableStyleId>
              </a:tblPr>
              <a:tblGrid>
                <a:gridCol w="2686234"/>
                <a:gridCol w="250938"/>
                <a:gridCol w="1166079"/>
                <a:gridCol w="1166079"/>
                <a:gridCol w="1166079"/>
                <a:gridCol w="250938"/>
                <a:gridCol w="1166079"/>
                <a:gridCol w="1166079"/>
                <a:gridCol w="1166079"/>
                <a:gridCol w="250938"/>
                <a:gridCol w="1166079"/>
                <a:gridCol w="1166079"/>
                <a:gridCol w="1166079"/>
              </a:tblGrid>
              <a:tr h="406861">
                <a:tc>
                  <a:txBody>
                    <a:bodyPr/>
                    <a:lstStyle/>
                    <a:p>
                      <a:pPr marL="0" marR="0" algn="ctr">
                        <a:spcBef>
                          <a:spcPts val="10"/>
                        </a:spcBef>
                        <a:spcAft>
                          <a:spcPts val="10"/>
                        </a:spcAft>
                      </a:pPr>
                      <a:r>
                        <a:rPr lang="en-US" sz="2800" b="1" dirty="0" smtClean="0">
                          <a:solidFill>
                            <a:srgbClr val="220011"/>
                          </a:solidFill>
                          <a:effectLst/>
                          <a:latin typeface="Helvetica"/>
                          <a:ea typeface="Cambria"/>
                          <a:cs typeface="Helvetica"/>
                        </a:rPr>
                        <a:t>Topic</a:t>
                      </a:r>
                      <a:endParaRPr lang="en-US" sz="2800" b="1" dirty="0">
                        <a:solidFill>
                          <a:srgbClr val="220011"/>
                        </a:solidFill>
                        <a:effectLst/>
                        <a:latin typeface="Helvetica"/>
                        <a:ea typeface="Cambria"/>
                        <a:cs typeface="Helvetic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algn="ctr"/>
                      <a:r>
                        <a:rPr lang="en-US" sz="2800" b="1" dirty="0" smtClean="0">
                          <a:solidFill>
                            <a:srgbClr val="220011"/>
                          </a:solidFill>
                          <a:latin typeface="Helvetica"/>
                          <a:cs typeface="Helvetica"/>
                        </a:rPr>
                        <a:t>Students</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sz="3600" dirty="0">
                        <a:solidFill>
                          <a:srgbClr val="220011"/>
                        </a:solidFill>
                        <a:latin typeface="Helvetica"/>
                        <a:cs typeface="Helvetica"/>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endParaRPr lang="en-US" sz="3600" dirty="0">
                        <a:solidFill>
                          <a:srgbClr val="220011"/>
                        </a:solidFill>
                        <a:latin typeface="Helvetica"/>
                        <a:cs typeface="Helvetica"/>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algn="ctr"/>
                      <a:r>
                        <a:rPr lang="en-US" sz="2800" b="1" dirty="0" smtClean="0">
                          <a:solidFill>
                            <a:srgbClr val="220011"/>
                          </a:solidFill>
                          <a:latin typeface="Helvetica"/>
                          <a:cs typeface="Helvetica"/>
                        </a:rPr>
                        <a:t>Teachers</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sz="3600" dirty="0">
                        <a:solidFill>
                          <a:srgbClr val="220011"/>
                        </a:solidFill>
                        <a:latin typeface="Helvetica"/>
                        <a:cs typeface="Helvetica"/>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endParaRPr lang="en-US" sz="3600" dirty="0">
                        <a:solidFill>
                          <a:srgbClr val="220011"/>
                        </a:solidFill>
                        <a:latin typeface="Helvetica"/>
                        <a:cs typeface="Helvetica"/>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algn="ctr"/>
                      <a:r>
                        <a:rPr lang="en-US" sz="2800" b="1" dirty="0" smtClean="0">
                          <a:solidFill>
                            <a:srgbClr val="220011"/>
                          </a:solidFill>
                          <a:latin typeface="Helvetica"/>
                          <a:cs typeface="Helvetica"/>
                        </a:rPr>
                        <a:t>Experts</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sz="3600" dirty="0">
                        <a:solidFill>
                          <a:srgbClr val="220011"/>
                        </a:solidFill>
                        <a:latin typeface="Helvetica"/>
                        <a:cs typeface="Helvetica"/>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hMerge="1">
                  <a:txBody>
                    <a:bodyPr/>
                    <a:lstStyle/>
                    <a:p>
                      <a:endParaRPr lang="en-US" sz="3600" dirty="0">
                        <a:solidFill>
                          <a:srgbClr val="220011"/>
                        </a:solidFill>
                        <a:latin typeface="Helvetica"/>
                        <a:cs typeface="Helvetica"/>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r>
              <a:tr h="416845">
                <a:tc>
                  <a:txBody>
                    <a:bodyPr/>
                    <a:lstStyle/>
                    <a:p>
                      <a:pPr marL="0" marR="0">
                        <a:spcBef>
                          <a:spcPts val="10"/>
                        </a:spcBef>
                        <a:spcAft>
                          <a:spcPts val="10"/>
                        </a:spcAft>
                      </a:pPr>
                      <a:endParaRPr lang="en-US" sz="2800" b="1" dirty="0">
                        <a:solidFill>
                          <a:srgbClr val="220011"/>
                        </a:solidFill>
                        <a:effectLst/>
                        <a:latin typeface="Helvetica"/>
                        <a:ea typeface="Cambria"/>
                        <a:cs typeface="Helvetic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S</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B</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F</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S</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B</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F</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S</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B</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800" b="1" dirty="0" smtClean="0">
                          <a:solidFill>
                            <a:srgbClr val="220011"/>
                          </a:solidFill>
                          <a:latin typeface="Helvetica"/>
                          <a:cs typeface="Helvetica"/>
                        </a:rPr>
                        <a:t>F</a:t>
                      </a:r>
                      <a:endParaRPr lang="en-US" sz="2800" b="1"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r>
              <a:tr h="368709">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Virus </a:t>
                      </a:r>
                      <a:r>
                        <a:rPr lang="en-US" sz="2400" b="1" dirty="0">
                          <a:solidFill>
                            <a:srgbClr val="220011"/>
                          </a:solidFill>
                          <a:effectLst/>
                          <a:latin typeface="Helvetica"/>
                          <a:ea typeface="Cambria"/>
                          <a:cs typeface="Helvetica"/>
                        </a:rPr>
                        <a:t>appearance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.39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0"/>
                        </a:spcBef>
                        <a:spcAft>
                          <a:spcPts val="0"/>
                        </a:spcAft>
                      </a:pPr>
                      <a:r>
                        <a:rPr lang="en-US" sz="2400" b="0" u="none" dirty="0">
                          <a:solidFill>
                            <a:srgbClr val="220011"/>
                          </a:solidFill>
                          <a:effectLst/>
                          <a:latin typeface="Helvetica"/>
                          <a:ea typeface="Cambria"/>
                          <a:cs typeface="Helvetica"/>
                        </a:rPr>
                        <a:t>.28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.57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.57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r>
              <a:tr h="367776">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Host </a:t>
                      </a:r>
                      <a:r>
                        <a:rPr lang="en-US" sz="2400" b="1" dirty="0">
                          <a:solidFill>
                            <a:srgbClr val="220011"/>
                          </a:solidFill>
                          <a:effectLst/>
                          <a:latin typeface="Helvetica"/>
                          <a:ea typeface="Cambria"/>
                          <a:cs typeface="Helvetica"/>
                        </a:rPr>
                        <a:t>appearance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r>
              <a:tr h="271501">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Virus </a:t>
                      </a:r>
                      <a:r>
                        <a:rPr lang="en-US" sz="2400" b="1" dirty="0">
                          <a:solidFill>
                            <a:srgbClr val="220011"/>
                          </a:solidFill>
                          <a:effectLst/>
                          <a:latin typeface="Helvetica"/>
                          <a:ea typeface="Cambria"/>
                          <a:cs typeface="Helvetica"/>
                        </a:rPr>
                        <a:t>contents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.38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.31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.72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.67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r>
              <a:tr h="271501">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Host </a:t>
                      </a:r>
                      <a:r>
                        <a:rPr lang="en-US" sz="2400" b="1" dirty="0">
                          <a:solidFill>
                            <a:srgbClr val="220011"/>
                          </a:solidFill>
                          <a:effectLst/>
                          <a:latin typeface="Helvetica"/>
                          <a:ea typeface="Cambria"/>
                          <a:cs typeface="Helvetica"/>
                        </a:rPr>
                        <a:t>contents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.61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r>
              <a:tr h="322718">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Replicated </a:t>
                      </a:r>
                      <a:r>
                        <a:rPr lang="en-US" sz="2400" b="1" dirty="0">
                          <a:solidFill>
                            <a:srgbClr val="220011"/>
                          </a:solidFill>
                          <a:effectLst/>
                          <a:latin typeface="Helvetica"/>
                          <a:ea typeface="Cambria"/>
                          <a:cs typeface="Helvetica"/>
                        </a:rPr>
                        <a:t>virus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.31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.56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.57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r>
              <a:tr h="408596">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Immune resp.</a:t>
                      </a:r>
                      <a:endParaRPr lang="en-US" sz="2400" b="1" dirty="0">
                        <a:solidFill>
                          <a:srgbClr val="220011"/>
                        </a:solidFill>
                        <a:effectLst/>
                        <a:latin typeface="Helvetica"/>
                        <a:ea typeface="Cambria"/>
                        <a:cs typeface="Helvetic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.62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.31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.39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r>
              <a:tr h="271501">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Immune </a:t>
                      </a:r>
                      <a:r>
                        <a:rPr lang="en-US" sz="2400" b="1" dirty="0">
                          <a:solidFill>
                            <a:srgbClr val="220011"/>
                          </a:solidFill>
                          <a:effectLst/>
                          <a:latin typeface="Helvetica"/>
                          <a:ea typeface="Cambria"/>
                          <a:cs typeface="Helvetica"/>
                        </a:rPr>
                        <a:t>cell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.54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.50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.29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.71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3D7DD"/>
                    </a:solidFill>
                  </a:tcPr>
                </a:tc>
              </a:tr>
              <a:tr h="271501">
                <a:tc>
                  <a:txBody>
                    <a:bodyPr/>
                    <a:lstStyle/>
                    <a:p>
                      <a:pPr marL="0" marR="0">
                        <a:lnSpc>
                          <a:spcPct val="120000"/>
                        </a:lnSpc>
                        <a:spcBef>
                          <a:spcPts val="10"/>
                        </a:spcBef>
                        <a:spcAft>
                          <a:spcPts val="10"/>
                        </a:spcAft>
                      </a:pPr>
                      <a:r>
                        <a:rPr lang="en-US" sz="2400" b="1" dirty="0" smtClean="0">
                          <a:solidFill>
                            <a:srgbClr val="220011"/>
                          </a:solidFill>
                          <a:effectLst/>
                          <a:latin typeface="Helvetica"/>
                          <a:ea typeface="Cambria"/>
                          <a:cs typeface="Helvetica"/>
                        </a:rPr>
                        <a:t>Vaccine</a:t>
                      </a:r>
                      <a:endParaRPr lang="en-US" sz="2400" b="1" dirty="0">
                        <a:solidFill>
                          <a:srgbClr val="220011"/>
                        </a:solidFill>
                        <a:effectLst/>
                        <a:latin typeface="Helvetica"/>
                        <a:ea typeface="Cambria"/>
                        <a:cs typeface="Helvetica"/>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20000"/>
                        </a:lnSpc>
                      </a:pPr>
                      <a:endParaRPr lang="en-US" sz="2400"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.46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.92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.83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.94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a:lnSpc>
                          <a:spcPct val="120000"/>
                        </a:lnSpc>
                      </a:pPr>
                      <a:endParaRPr lang="en-US" sz="2400" b="0" u="none" dirty="0">
                        <a:solidFill>
                          <a:srgbClr val="220011"/>
                        </a:solidFill>
                        <a:latin typeface="Helvetica"/>
                        <a:cs typeface="Helvetic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ctr">
                        <a:lnSpc>
                          <a:spcPct val="120000"/>
                        </a:lnSpc>
                        <a:spcBef>
                          <a:spcPts val="10"/>
                        </a:spcBef>
                        <a:spcAft>
                          <a:spcPts val="10"/>
                        </a:spcAft>
                      </a:pPr>
                      <a:r>
                        <a:rPr lang="en-US" sz="2400" b="0" u="none" dirty="0">
                          <a:solidFill>
                            <a:srgbClr val="220011"/>
                          </a:solidFill>
                          <a:effectLst/>
                          <a:latin typeface="Helvetica"/>
                          <a:ea typeface="Cambria"/>
                          <a:cs typeface="Helvetica"/>
                        </a:rPr>
                        <a:t>1.0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r>
            </a:tbl>
          </a:graphicData>
        </a:graphic>
      </p:graphicFrame>
      <p:sp>
        <p:nvSpPr>
          <p:cNvPr id="2" name="Rectangle 1"/>
          <p:cNvSpPr/>
          <p:nvPr/>
        </p:nvSpPr>
        <p:spPr>
          <a:xfrm>
            <a:off x="18817750" y="10179474"/>
            <a:ext cx="13984181" cy="954107"/>
          </a:xfrm>
          <a:prstGeom prst="rect">
            <a:avLst/>
          </a:prstGeom>
        </p:spPr>
        <p:txBody>
          <a:bodyPr wrap="square">
            <a:spAutoFit/>
          </a:bodyPr>
          <a:lstStyle/>
          <a:p>
            <a:pPr marL="342900" indent="-342900" algn="l">
              <a:buFont typeface="Arial"/>
              <a:buChar char="•"/>
            </a:pPr>
            <a:r>
              <a:rPr lang="en-US" sz="2800" dirty="0">
                <a:latin typeface="Helvetica"/>
                <a:cs typeface="Helvetica"/>
              </a:rPr>
              <a:t>E</a:t>
            </a:r>
            <a:r>
              <a:rPr lang="en-US" sz="2800" dirty="0" smtClean="0">
                <a:latin typeface="Helvetica"/>
                <a:cs typeface="Helvetica"/>
              </a:rPr>
              <a:t>xperts </a:t>
            </a:r>
            <a:r>
              <a:rPr lang="en-US" sz="2800" dirty="0">
                <a:latin typeface="Helvetica"/>
                <a:cs typeface="Helvetica"/>
              </a:rPr>
              <a:t>discussed more key </a:t>
            </a:r>
            <a:r>
              <a:rPr lang="en-US" sz="2800" dirty="0" smtClean="0">
                <a:latin typeface="Helvetica"/>
                <a:cs typeface="Helvetica"/>
              </a:rPr>
              <a:t>topics in total than </a:t>
            </a:r>
            <a:r>
              <a:rPr lang="en-US" sz="2800" dirty="0">
                <a:latin typeface="Helvetica"/>
                <a:cs typeface="Helvetica"/>
              </a:rPr>
              <a:t>students </a:t>
            </a:r>
            <a:r>
              <a:rPr lang="en-US" sz="2800" dirty="0" smtClean="0">
                <a:latin typeface="Helvetica"/>
                <a:cs typeface="Helvetica"/>
              </a:rPr>
              <a:t>and teachers</a:t>
            </a:r>
          </a:p>
          <a:p>
            <a:pPr marL="342900" indent="-342900" algn="l">
              <a:buFont typeface="Arial"/>
              <a:buChar char="•"/>
            </a:pPr>
            <a:r>
              <a:rPr lang="en-US" sz="2800" dirty="0" smtClean="0">
                <a:latin typeface="Helvetica"/>
                <a:cs typeface="Helvetica"/>
              </a:rPr>
              <a:t>Participants </a:t>
            </a:r>
            <a:r>
              <a:rPr lang="en-US" sz="2800" dirty="0">
                <a:latin typeface="Helvetica"/>
                <a:cs typeface="Helvetica"/>
              </a:rPr>
              <a:t>described structures most </a:t>
            </a:r>
            <a:r>
              <a:rPr lang="en-US" sz="2800" dirty="0" smtClean="0">
                <a:latin typeface="Helvetica"/>
                <a:cs typeface="Helvetica"/>
              </a:rPr>
              <a:t>often, </a:t>
            </a:r>
            <a:r>
              <a:rPr lang="en-US" sz="2800" dirty="0">
                <a:latin typeface="Helvetica"/>
                <a:cs typeface="Helvetica"/>
              </a:rPr>
              <a:t>followed by behaviors </a:t>
            </a:r>
            <a:r>
              <a:rPr lang="en-US" sz="2800" dirty="0" smtClean="0">
                <a:latin typeface="Helvetica"/>
                <a:cs typeface="Helvetica"/>
              </a:rPr>
              <a:t>and functions</a:t>
            </a:r>
            <a:endParaRPr lang="en-US" sz="2800" dirty="0">
              <a:latin typeface="Helvetica"/>
              <a:cs typeface="Helvetica"/>
            </a:endParaRPr>
          </a:p>
        </p:txBody>
      </p:sp>
      <p:graphicFrame>
        <p:nvGraphicFramePr>
          <p:cNvPr id="3" name="Table 2"/>
          <p:cNvGraphicFramePr>
            <a:graphicFrameLocks noGrp="1"/>
          </p:cNvGraphicFramePr>
          <p:nvPr>
            <p:extLst>
              <p:ext uri="{D42A27DB-BD31-4B8C-83A1-F6EECF244321}">
                <p14:modId xmlns:p14="http://schemas.microsoft.com/office/powerpoint/2010/main" val="483203112"/>
              </p:ext>
            </p:extLst>
          </p:nvPr>
        </p:nvGraphicFramePr>
        <p:xfrm>
          <a:off x="18630628" y="17684614"/>
          <a:ext cx="7193026" cy="468776"/>
        </p:xfrm>
        <a:graphic>
          <a:graphicData uri="http://schemas.openxmlformats.org/drawingml/2006/table">
            <a:tbl>
              <a:tblPr firstRow="1" bandRow="1">
                <a:tableStyleId>{2D5ABB26-0587-4C30-8999-92F81FD0307C}</a:tableStyleId>
              </a:tblPr>
              <a:tblGrid>
                <a:gridCol w="1015815"/>
                <a:gridCol w="6177211"/>
              </a:tblGrid>
              <a:tr h="468776">
                <a:tc>
                  <a:txBody>
                    <a:bodyPr/>
                    <a:lstStyle/>
                    <a:p>
                      <a:pPr marL="0" marR="0" algn="ctr">
                        <a:lnSpc>
                          <a:spcPct val="120000"/>
                        </a:lnSpc>
                        <a:spcBef>
                          <a:spcPts val="10"/>
                        </a:spcBef>
                        <a:spcAft>
                          <a:spcPts val="10"/>
                        </a:spcAft>
                      </a:pPr>
                      <a:endParaRPr lang="en-US" sz="2400" b="0" u="none" dirty="0">
                        <a:solidFill>
                          <a:srgbClr val="220011"/>
                        </a:solidFill>
                        <a:effectLst/>
                        <a:latin typeface="Helvetica"/>
                        <a:ea typeface="Cambria"/>
                        <a:cs typeface="Helvetic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rgbClr val="C3D7DD"/>
                    </a:solidFill>
                  </a:tcPr>
                </a:tc>
                <a:tc>
                  <a:txBody>
                    <a:bodyPr/>
                    <a:lstStyle/>
                    <a:p>
                      <a:pPr marL="0" marR="0" algn="l">
                        <a:lnSpc>
                          <a:spcPct val="120000"/>
                        </a:lnSpc>
                        <a:spcBef>
                          <a:spcPts val="10"/>
                        </a:spcBef>
                        <a:spcAft>
                          <a:spcPts val="10"/>
                        </a:spcAft>
                      </a:pPr>
                      <a:r>
                        <a:rPr lang="en-US" sz="2400" b="0" u="none" dirty="0" smtClean="0">
                          <a:solidFill>
                            <a:srgbClr val="220011"/>
                          </a:solidFill>
                          <a:effectLst/>
                          <a:latin typeface="Helvetica"/>
                          <a:ea typeface="Cambria"/>
                          <a:cs typeface="Helvetica"/>
                        </a:rPr>
                        <a:t> &gt; 33% of the</a:t>
                      </a:r>
                      <a:r>
                        <a:rPr lang="en-US" sz="2400" b="0" u="none" baseline="0" dirty="0" smtClean="0">
                          <a:solidFill>
                            <a:srgbClr val="220011"/>
                          </a:solidFill>
                          <a:effectLst/>
                          <a:latin typeface="Helvetica"/>
                          <a:ea typeface="Cambria"/>
                          <a:cs typeface="Helvetica"/>
                        </a:rPr>
                        <a:t> group discussed this topic</a:t>
                      </a:r>
                      <a:endParaRPr lang="en-US" sz="2400" b="0" u="none" dirty="0">
                        <a:solidFill>
                          <a:srgbClr val="220011"/>
                        </a:solidFill>
                        <a:effectLst/>
                        <a:latin typeface="Helvetica"/>
                        <a:ea typeface="Cambria"/>
                        <a:cs typeface="Helvetica"/>
                      </a:endParaRPr>
                    </a:p>
                  </a:txBody>
                  <a:tcPr marL="68580" marR="68580" marT="0" marB="0"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68" name="Rectangle 767"/>
          <p:cNvSpPr/>
          <p:nvPr/>
        </p:nvSpPr>
        <p:spPr>
          <a:xfrm>
            <a:off x="18866204" y="18327738"/>
            <a:ext cx="13984181" cy="1815882"/>
          </a:xfrm>
          <a:prstGeom prst="rect">
            <a:avLst/>
          </a:prstGeom>
        </p:spPr>
        <p:txBody>
          <a:bodyPr wrap="square">
            <a:spAutoFit/>
          </a:bodyPr>
          <a:lstStyle/>
          <a:p>
            <a:pPr marL="342900" indent="-342900" algn="l">
              <a:buFont typeface="Arial"/>
              <a:buChar char="•"/>
            </a:pPr>
            <a:r>
              <a:rPr lang="en-US" sz="2800" dirty="0" smtClean="0">
                <a:latin typeface="Helvetica"/>
                <a:cs typeface="Helvetica"/>
              </a:rPr>
              <a:t>All groups discussed virus contents, immune cell and vaccines </a:t>
            </a:r>
            <a:r>
              <a:rPr lang="en-US" sz="2800" dirty="0">
                <a:latin typeface="Helvetica"/>
                <a:cs typeface="Helvetica"/>
              </a:rPr>
              <a:t>at multiple levels of </a:t>
            </a:r>
            <a:r>
              <a:rPr lang="en-US" sz="2800" dirty="0" smtClean="0">
                <a:latin typeface="Helvetica"/>
                <a:cs typeface="Helvetica"/>
              </a:rPr>
              <a:t>description</a:t>
            </a:r>
          </a:p>
          <a:p>
            <a:pPr marL="342900" indent="-342900" algn="l">
              <a:buFont typeface="Arial"/>
              <a:buChar char="•"/>
            </a:pPr>
            <a:r>
              <a:rPr lang="en-US" sz="2800" dirty="0" smtClean="0">
                <a:latin typeface="Helvetica"/>
                <a:cs typeface="Helvetica"/>
              </a:rPr>
              <a:t>Experts </a:t>
            </a:r>
            <a:r>
              <a:rPr lang="en-US" sz="2800" dirty="0">
                <a:latin typeface="Helvetica"/>
                <a:cs typeface="Helvetica"/>
              </a:rPr>
              <a:t>discussed experts described almost every topic at multiple levels of description</a:t>
            </a:r>
          </a:p>
        </p:txBody>
      </p:sp>
      <p:sp>
        <p:nvSpPr>
          <p:cNvPr id="40" name="Rectangle 39"/>
          <p:cNvSpPr/>
          <p:nvPr/>
        </p:nvSpPr>
        <p:spPr>
          <a:xfrm>
            <a:off x="18635374" y="22604802"/>
            <a:ext cx="8386881" cy="595035"/>
          </a:xfrm>
          <a:prstGeom prst="rect">
            <a:avLst/>
          </a:prstGeom>
        </p:spPr>
        <p:txBody>
          <a:bodyPr wrap="none">
            <a:spAutoFit/>
          </a:bodyPr>
          <a:lstStyle/>
          <a:p>
            <a:pPr algn="l">
              <a:lnSpc>
                <a:spcPct val="120000"/>
              </a:lnSpc>
            </a:pPr>
            <a:r>
              <a:rPr lang="en-US" sz="2800" b="1" dirty="0" smtClean="0">
                <a:latin typeface="Helvetica"/>
                <a:ea typeface="Verdana" pitchFamily="34" charset="0"/>
                <a:cs typeface="Helvetica"/>
              </a:rPr>
              <a:t>Expert model </a:t>
            </a:r>
            <a:r>
              <a:rPr lang="en-US" sz="2800" b="1" dirty="0">
                <a:latin typeface="Helvetica"/>
                <a:ea typeface="Verdana" pitchFamily="34" charset="0"/>
                <a:cs typeface="Helvetica"/>
              </a:rPr>
              <a:t>(4/13 </a:t>
            </a:r>
            <a:r>
              <a:rPr lang="en-US" sz="2800" b="1" dirty="0" smtClean="0">
                <a:latin typeface="Helvetica"/>
                <a:ea typeface="Verdana" pitchFamily="34" charset="0"/>
                <a:cs typeface="Helvetica"/>
              </a:rPr>
              <a:t>students and 11/18 teachers)</a:t>
            </a:r>
            <a:endParaRPr lang="en-US" sz="2800" b="1" dirty="0">
              <a:solidFill>
                <a:srgbClr val="220011"/>
              </a:solidFill>
              <a:latin typeface="Helvetica"/>
              <a:ea typeface="Cambria"/>
              <a:cs typeface="Helvetica"/>
            </a:endParaRPr>
          </a:p>
        </p:txBody>
      </p:sp>
      <p:sp>
        <p:nvSpPr>
          <p:cNvPr id="807" name="Rectangle 806"/>
          <p:cNvSpPr/>
          <p:nvPr/>
        </p:nvSpPr>
        <p:spPr>
          <a:xfrm>
            <a:off x="18817750" y="31025080"/>
            <a:ext cx="9663097" cy="595035"/>
          </a:xfrm>
          <a:prstGeom prst="rect">
            <a:avLst/>
          </a:prstGeom>
        </p:spPr>
        <p:txBody>
          <a:bodyPr wrap="none">
            <a:spAutoFit/>
          </a:bodyPr>
          <a:lstStyle/>
          <a:p>
            <a:pPr algn="l">
              <a:lnSpc>
                <a:spcPct val="120000"/>
              </a:lnSpc>
            </a:pPr>
            <a:r>
              <a:rPr lang="en-US" sz="2800" b="1" dirty="0" smtClean="0">
                <a:latin typeface="Helvetica"/>
                <a:ea typeface="Verdana" pitchFamily="34" charset="0"/>
                <a:cs typeface="Helvetica"/>
              </a:rPr>
              <a:t>Common naïve model (6/13 students and 3/18 teachers)</a:t>
            </a:r>
            <a:endParaRPr lang="en-US" sz="2800" b="1" dirty="0">
              <a:solidFill>
                <a:srgbClr val="220011"/>
              </a:solidFill>
              <a:latin typeface="Helvetica"/>
              <a:ea typeface="Cambria"/>
              <a:cs typeface="Helvetica"/>
            </a:endParaRPr>
          </a:p>
        </p:txBody>
      </p:sp>
      <p:sp>
        <p:nvSpPr>
          <p:cNvPr id="836" name="Text Box 2906"/>
          <p:cNvSpPr txBox="1">
            <a:spLocks noChangeArrowheads="1"/>
          </p:cNvSpPr>
          <p:nvPr/>
        </p:nvSpPr>
        <p:spPr bwMode="auto">
          <a:xfrm>
            <a:off x="34961828" y="5289056"/>
            <a:ext cx="13701207" cy="808231"/>
          </a:xfrm>
          <a:prstGeom prst="rect">
            <a:avLst/>
          </a:prstGeom>
          <a:noFill/>
          <a:ln w="127000">
            <a:noFill/>
            <a:miter lim="800000"/>
            <a:headEnd/>
            <a:tailEnd/>
          </a:ln>
        </p:spPr>
        <p:txBody>
          <a:bodyPr/>
          <a:lstStyle/>
          <a:p>
            <a:pPr>
              <a:lnSpc>
                <a:spcPct val="120000"/>
              </a:lnSpc>
            </a:pPr>
            <a:r>
              <a:rPr lang="en-US" sz="3600" b="1" dirty="0">
                <a:latin typeface="Helvetica"/>
                <a:cs typeface="Helvetica"/>
              </a:rPr>
              <a:t>M</a:t>
            </a:r>
            <a:r>
              <a:rPr lang="en-US" sz="3600" b="1" dirty="0" smtClean="0">
                <a:latin typeface="Helvetica"/>
                <a:cs typeface="Helvetica"/>
              </a:rPr>
              <a:t>ental models of vaccines and vaccination</a:t>
            </a:r>
            <a:endParaRPr lang="en-US" sz="3600" dirty="0">
              <a:latin typeface="Helvetica"/>
              <a:ea typeface="Verdana" pitchFamily="34" charset="0"/>
              <a:cs typeface="Helvetica"/>
            </a:endParaRPr>
          </a:p>
        </p:txBody>
      </p:sp>
      <p:sp>
        <p:nvSpPr>
          <p:cNvPr id="837" name="Rectangle 836"/>
          <p:cNvSpPr/>
          <p:nvPr/>
        </p:nvSpPr>
        <p:spPr>
          <a:xfrm>
            <a:off x="35007597" y="6214896"/>
            <a:ext cx="8406518" cy="595035"/>
          </a:xfrm>
          <a:prstGeom prst="rect">
            <a:avLst/>
          </a:prstGeom>
        </p:spPr>
        <p:txBody>
          <a:bodyPr wrap="none">
            <a:spAutoFit/>
          </a:bodyPr>
          <a:lstStyle/>
          <a:p>
            <a:pPr algn="l">
              <a:lnSpc>
                <a:spcPct val="120000"/>
              </a:lnSpc>
            </a:pPr>
            <a:r>
              <a:rPr lang="en-US" sz="2800" b="1" dirty="0" smtClean="0">
                <a:latin typeface="Helvetica"/>
                <a:ea typeface="Verdana" pitchFamily="34" charset="0"/>
                <a:cs typeface="Helvetica"/>
              </a:rPr>
              <a:t>Expert model (4/</a:t>
            </a:r>
            <a:r>
              <a:rPr lang="en-US" sz="2800" b="1" dirty="0">
                <a:latin typeface="Helvetica"/>
                <a:ea typeface="Verdana" pitchFamily="34" charset="0"/>
                <a:cs typeface="Helvetica"/>
              </a:rPr>
              <a:t>13 </a:t>
            </a:r>
            <a:r>
              <a:rPr lang="en-US" sz="2800" b="1" dirty="0" smtClean="0">
                <a:latin typeface="Helvetica"/>
                <a:ea typeface="Verdana" pitchFamily="34" charset="0"/>
                <a:cs typeface="Helvetica"/>
              </a:rPr>
              <a:t>students and 18</a:t>
            </a:r>
            <a:r>
              <a:rPr lang="en-US" sz="2800" b="1" dirty="0">
                <a:latin typeface="Helvetica"/>
                <a:ea typeface="Verdana" pitchFamily="34" charset="0"/>
                <a:cs typeface="Helvetica"/>
              </a:rPr>
              <a:t>/18 </a:t>
            </a:r>
            <a:r>
              <a:rPr lang="en-US" sz="2800" b="1" dirty="0" smtClean="0">
                <a:latin typeface="Helvetica"/>
                <a:ea typeface="Verdana" pitchFamily="34" charset="0"/>
                <a:cs typeface="Helvetica"/>
              </a:rPr>
              <a:t>teachers)</a:t>
            </a:r>
            <a:endParaRPr lang="en-US" sz="2800" b="1" dirty="0">
              <a:solidFill>
                <a:srgbClr val="220011"/>
              </a:solidFill>
              <a:latin typeface="Helvetica"/>
              <a:ea typeface="Cambria"/>
              <a:cs typeface="Helvetica"/>
            </a:endParaRPr>
          </a:p>
        </p:txBody>
      </p:sp>
      <p:cxnSp>
        <p:nvCxnSpPr>
          <p:cNvPr id="855" name="Straight Arrow Connector 854"/>
          <p:cNvCxnSpPr>
            <a:stCxn id="731" idx="3"/>
            <a:endCxn id="730" idx="1"/>
          </p:cNvCxnSpPr>
          <p:nvPr/>
        </p:nvCxnSpPr>
        <p:spPr>
          <a:xfrm>
            <a:off x="40847099" y="7800457"/>
            <a:ext cx="2267359" cy="0"/>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56" name="TextBox 855"/>
          <p:cNvSpPr txBox="1">
            <a:spLocks noChangeArrowheads="1"/>
          </p:cNvSpPr>
          <p:nvPr/>
        </p:nvSpPr>
        <p:spPr bwMode="auto">
          <a:xfrm>
            <a:off x="41259760" y="8515528"/>
            <a:ext cx="1472055" cy="400110"/>
          </a:xfrm>
          <a:prstGeom prst="rect">
            <a:avLst/>
          </a:prstGeom>
          <a:solidFill>
            <a:srgbClr val="FFFF98"/>
          </a:solidFill>
          <a:ln w="9525">
            <a:noFill/>
            <a:miter lim="800000"/>
            <a:headEnd/>
            <a:tailEnd/>
          </a:ln>
        </p:spPr>
        <p:txBody>
          <a:bodyPr wrap="square">
            <a:prstTxWarp prst="textNoShape">
              <a:avLst/>
            </a:prstTxWarp>
            <a:spAutoFit/>
          </a:bodyPr>
          <a:lstStyle/>
          <a:p>
            <a:pPr algn="ctr"/>
            <a:r>
              <a:rPr lang="en-US" sz="2000" i="1" dirty="0" smtClean="0">
                <a:latin typeface="Helvetica"/>
                <a:ea typeface="Times New Roman" charset="0"/>
                <a:cs typeface="Helvetica"/>
              </a:rPr>
              <a:t>stimulates</a:t>
            </a:r>
            <a:endParaRPr lang="en-US" sz="2000" i="1" dirty="0">
              <a:latin typeface="Helvetica"/>
              <a:ea typeface="Times New Roman" charset="0"/>
              <a:cs typeface="Helvetica"/>
            </a:endParaRPr>
          </a:p>
        </p:txBody>
      </p:sp>
      <p:cxnSp>
        <p:nvCxnSpPr>
          <p:cNvPr id="862" name="Straight Arrow Connector 861"/>
          <p:cNvCxnSpPr>
            <a:stCxn id="740" idx="1"/>
            <a:endCxn id="731" idx="2"/>
          </p:cNvCxnSpPr>
          <p:nvPr/>
        </p:nvCxnSpPr>
        <p:spPr>
          <a:xfrm flipH="1" flipV="1">
            <a:off x="39831136" y="8215955"/>
            <a:ext cx="1428624" cy="875212"/>
          </a:xfrm>
          <a:prstGeom prst="straightConnector1">
            <a:avLst/>
          </a:prstGeom>
          <a:ln w="127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77" name="Rectangle 876"/>
          <p:cNvSpPr/>
          <p:nvPr/>
        </p:nvSpPr>
        <p:spPr>
          <a:xfrm>
            <a:off x="35252706" y="13410635"/>
            <a:ext cx="9264075" cy="595035"/>
          </a:xfrm>
          <a:prstGeom prst="rect">
            <a:avLst/>
          </a:prstGeom>
        </p:spPr>
        <p:txBody>
          <a:bodyPr wrap="none">
            <a:spAutoFit/>
          </a:bodyPr>
          <a:lstStyle/>
          <a:p>
            <a:pPr algn="l">
              <a:lnSpc>
                <a:spcPct val="120000"/>
              </a:lnSpc>
            </a:pPr>
            <a:r>
              <a:rPr lang="en-US" sz="2800" b="1" dirty="0" smtClean="0">
                <a:latin typeface="Helvetica"/>
                <a:ea typeface="Verdana" pitchFamily="34" charset="0"/>
                <a:cs typeface="Helvetica"/>
              </a:rPr>
              <a:t>Common naïve model (7/</a:t>
            </a:r>
            <a:r>
              <a:rPr lang="en-US" sz="2800" b="1" dirty="0">
                <a:latin typeface="Helvetica"/>
                <a:ea typeface="Verdana" pitchFamily="34" charset="0"/>
                <a:cs typeface="Helvetica"/>
              </a:rPr>
              <a:t>13 </a:t>
            </a:r>
            <a:r>
              <a:rPr lang="en-US" sz="2800" b="1" dirty="0" smtClean="0">
                <a:latin typeface="Helvetica"/>
                <a:ea typeface="Verdana" pitchFamily="34" charset="0"/>
                <a:cs typeface="Helvetica"/>
              </a:rPr>
              <a:t>students and 0 </a:t>
            </a:r>
            <a:r>
              <a:rPr lang="en-US" sz="2800" b="1" dirty="0">
                <a:latin typeface="Helvetica"/>
                <a:ea typeface="Verdana" pitchFamily="34" charset="0"/>
                <a:cs typeface="Helvetica"/>
              </a:rPr>
              <a:t>teachers )</a:t>
            </a:r>
            <a:endParaRPr lang="en-US" sz="2800" b="1" dirty="0">
              <a:solidFill>
                <a:srgbClr val="220011"/>
              </a:solidFill>
              <a:latin typeface="Helvetica"/>
              <a:ea typeface="Cambria"/>
              <a:cs typeface="Helvetica"/>
            </a:endParaRPr>
          </a:p>
        </p:txBody>
      </p:sp>
      <p:sp>
        <p:nvSpPr>
          <p:cNvPr id="879" name="Text Box 2864"/>
          <p:cNvSpPr txBox="1">
            <a:spLocks noChangeArrowheads="1"/>
          </p:cNvSpPr>
          <p:nvPr/>
        </p:nvSpPr>
        <p:spPr bwMode="auto">
          <a:xfrm>
            <a:off x="20038969" y="20691078"/>
            <a:ext cx="10901362" cy="830997"/>
          </a:xfrm>
          <a:prstGeom prst="rect">
            <a:avLst/>
          </a:prstGeom>
          <a:noFill/>
          <a:ln w="9525">
            <a:noFill/>
            <a:miter lim="800000"/>
            <a:headEnd/>
            <a:tailEnd/>
          </a:ln>
        </p:spPr>
        <p:txBody>
          <a:bodyPr>
            <a:spAutoFit/>
          </a:bodyPr>
          <a:lstStyle/>
          <a:p>
            <a:pPr>
              <a:spcBef>
                <a:spcPct val="50000"/>
              </a:spcBef>
            </a:pPr>
            <a:r>
              <a:rPr lang="en-US" sz="4800" b="1" dirty="0" smtClean="0">
                <a:latin typeface="Helvetica"/>
                <a:cs typeface="Helvetica"/>
              </a:rPr>
              <a:t>Results: Qualitative Analyses</a:t>
            </a:r>
            <a:endParaRPr lang="en-US" sz="7200" b="1" dirty="0">
              <a:latin typeface="Helvetica"/>
              <a:cs typeface="Helvetica"/>
            </a:endParaRPr>
          </a:p>
        </p:txBody>
      </p:sp>
      <p:pic>
        <p:nvPicPr>
          <p:cNvPr id="4" name="Picture 3" descr="sepasig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59122" y="34921691"/>
            <a:ext cx="6971850" cy="1904348"/>
          </a:xfrm>
          <a:prstGeom prst="rect">
            <a:avLst/>
          </a:prstGeom>
        </p:spPr>
      </p:pic>
      <p:sp>
        <p:nvSpPr>
          <p:cNvPr id="6" name="Moon 5"/>
          <p:cNvSpPr/>
          <p:nvPr/>
        </p:nvSpPr>
        <p:spPr bwMode="auto">
          <a:xfrm rot="12661690">
            <a:off x="16871285" y="7213885"/>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29" name="Moon 428"/>
          <p:cNvSpPr/>
          <p:nvPr/>
        </p:nvSpPr>
        <p:spPr bwMode="auto">
          <a:xfrm rot="12661690">
            <a:off x="17201485" y="6012689"/>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0" name="Moon 429"/>
          <p:cNvSpPr/>
          <p:nvPr/>
        </p:nvSpPr>
        <p:spPr bwMode="auto">
          <a:xfrm rot="12661690">
            <a:off x="17700232" y="5648574"/>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1" name="Moon 430"/>
          <p:cNvSpPr/>
          <p:nvPr/>
        </p:nvSpPr>
        <p:spPr bwMode="auto">
          <a:xfrm rot="14767469">
            <a:off x="19312327" y="4308572"/>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2" name="Moon 431"/>
          <p:cNvSpPr/>
          <p:nvPr/>
        </p:nvSpPr>
        <p:spPr bwMode="auto">
          <a:xfrm rot="14702109">
            <a:off x="19971303" y="4208382"/>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3" name="Moon 432"/>
          <p:cNvSpPr/>
          <p:nvPr/>
        </p:nvSpPr>
        <p:spPr bwMode="auto">
          <a:xfrm rot="15458696">
            <a:off x="22369611" y="3762177"/>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4" name="Moon 433"/>
          <p:cNvSpPr/>
          <p:nvPr/>
        </p:nvSpPr>
        <p:spPr bwMode="auto">
          <a:xfrm rot="15393336">
            <a:off x="23010903" y="3836379"/>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5" name="Moon 434"/>
          <p:cNvSpPr/>
          <p:nvPr/>
        </p:nvSpPr>
        <p:spPr bwMode="auto">
          <a:xfrm rot="15458696">
            <a:off x="25540468" y="3677210"/>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6" name="Moon 435"/>
          <p:cNvSpPr/>
          <p:nvPr/>
        </p:nvSpPr>
        <p:spPr bwMode="auto">
          <a:xfrm rot="15393336">
            <a:off x="26181760" y="3751412"/>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7" name="Moon 436"/>
          <p:cNvSpPr/>
          <p:nvPr/>
        </p:nvSpPr>
        <p:spPr bwMode="auto">
          <a:xfrm rot="15458696">
            <a:off x="29070171" y="3714051"/>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8" name="Moon 437"/>
          <p:cNvSpPr/>
          <p:nvPr/>
        </p:nvSpPr>
        <p:spPr bwMode="auto">
          <a:xfrm rot="15393336">
            <a:off x="29711463" y="3788253"/>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39" name="Moon 438"/>
          <p:cNvSpPr/>
          <p:nvPr/>
        </p:nvSpPr>
        <p:spPr bwMode="auto">
          <a:xfrm rot="15458696">
            <a:off x="32408413" y="3609123"/>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40" name="Moon 439"/>
          <p:cNvSpPr/>
          <p:nvPr/>
        </p:nvSpPr>
        <p:spPr bwMode="auto">
          <a:xfrm rot="15393336">
            <a:off x="33049705" y="3683325"/>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41" name="Moon 440"/>
          <p:cNvSpPr/>
          <p:nvPr/>
        </p:nvSpPr>
        <p:spPr bwMode="auto">
          <a:xfrm rot="15458696">
            <a:off x="36620573" y="3661843"/>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42" name="Moon 441"/>
          <p:cNvSpPr/>
          <p:nvPr/>
        </p:nvSpPr>
        <p:spPr bwMode="auto">
          <a:xfrm rot="15393336">
            <a:off x="37261865" y="3736045"/>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43" name="Moon 442"/>
          <p:cNvSpPr/>
          <p:nvPr/>
        </p:nvSpPr>
        <p:spPr bwMode="auto">
          <a:xfrm rot="15458696">
            <a:off x="40150276" y="3698684"/>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44" name="Moon 443"/>
          <p:cNvSpPr/>
          <p:nvPr/>
        </p:nvSpPr>
        <p:spPr bwMode="auto">
          <a:xfrm rot="15393336">
            <a:off x="40791568" y="3772886"/>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47" name="Moon 446"/>
          <p:cNvSpPr/>
          <p:nvPr/>
        </p:nvSpPr>
        <p:spPr bwMode="auto">
          <a:xfrm rot="15458696">
            <a:off x="43488518" y="3593756"/>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49" name="Moon 448"/>
          <p:cNvSpPr/>
          <p:nvPr/>
        </p:nvSpPr>
        <p:spPr bwMode="auto">
          <a:xfrm rot="15393336">
            <a:off x="44129810" y="3667958"/>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0" name="Moon 459"/>
          <p:cNvSpPr/>
          <p:nvPr/>
        </p:nvSpPr>
        <p:spPr bwMode="auto">
          <a:xfrm rot="15458696">
            <a:off x="46415972" y="4079105"/>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1" name="Moon 460"/>
          <p:cNvSpPr/>
          <p:nvPr/>
        </p:nvSpPr>
        <p:spPr bwMode="auto">
          <a:xfrm rot="15393336">
            <a:off x="47057264" y="4153307"/>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2" name="Moon 461"/>
          <p:cNvSpPr/>
          <p:nvPr/>
        </p:nvSpPr>
        <p:spPr bwMode="auto">
          <a:xfrm rot="18647550">
            <a:off x="48703976" y="5264393"/>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3" name="Moon 462"/>
          <p:cNvSpPr/>
          <p:nvPr/>
        </p:nvSpPr>
        <p:spPr bwMode="auto">
          <a:xfrm rot="18582190">
            <a:off x="48970228" y="5842124"/>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4" name="Moon 463"/>
          <p:cNvSpPr/>
          <p:nvPr/>
        </p:nvSpPr>
        <p:spPr bwMode="auto">
          <a:xfrm rot="20019242">
            <a:off x="49979996" y="7156464"/>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5" name="Moon 464"/>
          <p:cNvSpPr/>
          <p:nvPr/>
        </p:nvSpPr>
        <p:spPr bwMode="auto">
          <a:xfrm rot="19953882">
            <a:off x="50044994" y="7815218"/>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6" name="Moon 465"/>
          <p:cNvSpPr/>
          <p:nvPr/>
        </p:nvSpPr>
        <p:spPr bwMode="auto">
          <a:xfrm rot="20019242">
            <a:off x="50324339" y="9532926"/>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7" name="Moon 466"/>
          <p:cNvSpPr/>
          <p:nvPr/>
        </p:nvSpPr>
        <p:spPr bwMode="auto">
          <a:xfrm rot="19953882">
            <a:off x="50235495" y="10051981"/>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8" name="Moon 467"/>
          <p:cNvSpPr/>
          <p:nvPr/>
        </p:nvSpPr>
        <p:spPr bwMode="auto">
          <a:xfrm rot="20019242">
            <a:off x="50324339" y="12127887"/>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69" name="Moon 468"/>
          <p:cNvSpPr/>
          <p:nvPr/>
        </p:nvSpPr>
        <p:spPr bwMode="auto">
          <a:xfrm rot="19953882">
            <a:off x="50235495" y="12646942"/>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0" name="Moon 469"/>
          <p:cNvSpPr/>
          <p:nvPr/>
        </p:nvSpPr>
        <p:spPr bwMode="auto">
          <a:xfrm rot="20019242">
            <a:off x="50256906" y="14711538"/>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1" name="Moon 470"/>
          <p:cNvSpPr/>
          <p:nvPr/>
        </p:nvSpPr>
        <p:spPr bwMode="auto">
          <a:xfrm rot="19953882">
            <a:off x="50168062" y="15230593"/>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2" name="Moon 471"/>
          <p:cNvSpPr/>
          <p:nvPr/>
        </p:nvSpPr>
        <p:spPr bwMode="auto">
          <a:xfrm rot="20019242">
            <a:off x="50256906" y="17306499"/>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3" name="Moon 472"/>
          <p:cNvSpPr/>
          <p:nvPr/>
        </p:nvSpPr>
        <p:spPr bwMode="auto">
          <a:xfrm rot="19953882">
            <a:off x="50168062" y="17825554"/>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4" name="Moon 473"/>
          <p:cNvSpPr/>
          <p:nvPr/>
        </p:nvSpPr>
        <p:spPr bwMode="auto">
          <a:xfrm rot="20019242">
            <a:off x="50324339" y="19517305"/>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5" name="Moon 474"/>
          <p:cNvSpPr/>
          <p:nvPr/>
        </p:nvSpPr>
        <p:spPr bwMode="auto">
          <a:xfrm rot="19953882">
            <a:off x="50235495" y="20036360"/>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6" name="Moon 475"/>
          <p:cNvSpPr/>
          <p:nvPr/>
        </p:nvSpPr>
        <p:spPr bwMode="auto">
          <a:xfrm rot="20019242">
            <a:off x="50324339" y="22112266"/>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7" name="Moon 476"/>
          <p:cNvSpPr/>
          <p:nvPr/>
        </p:nvSpPr>
        <p:spPr bwMode="auto">
          <a:xfrm rot="19953882">
            <a:off x="50235495" y="22631321"/>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8" name="Moon 477"/>
          <p:cNvSpPr/>
          <p:nvPr/>
        </p:nvSpPr>
        <p:spPr bwMode="auto">
          <a:xfrm rot="20019242">
            <a:off x="50293394" y="25125205"/>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79" name="Moon 478"/>
          <p:cNvSpPr/>
          <p:nvPr/>
        </p:nvSpPr>
        <p:spPr bwMode="auto">
          <a:xfrm rot="19953882">
            <a:off x="50204550" y="25644260"/>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0" name="Moon 479"/>
          <p:cNvSpPr/>
          <p:nvPr/>
        </p:nvSpPr>
        <p:spPr bwMode="auto">
          <a:xfrm rot="20019242">
            <a:off x="50293394" y="27720166"/>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1" name="Moon 480"/>
          <p:cNvSpPr/>
          <p:nvPr/>
        </p:nvSpPr>
        <p:spPr bwMode="auto">
          <a:xfrm rot="19953882">
            <a:off x="50204550" y="28239221"/>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2" name="Moon 481"/>
          <p:cNvSpPr/>
          <p:nvPr/>
        </p:nvSpPr>
        <p:spPr bwMode="auto">
          <a:xfrm rot="20019242">
            <a:off x="50327671" y="29842673"/>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3" name="Moon 482"/>
          <p:cNvSpPr/>
          <p:nvPr/>
        </p:nvSpPr>
        <p:spPr bwMode="auto">
          <a:xfrm rot="19953882">
            <a:off x="50264227" y="30361728"/>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4" name="Moon 483"/>
          <p:cNvSpPr/>
          <p:nvPr/>
        </p:nvSpPr>
        <p:spPr bwMode="auto">
          <a:xfrm rot="20965533">
            <a:off x="50353071" y="32437634"/>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5" name="Moon 484"/>
          <p:cNvSpPr/>
          <p:nvPr/>
        </p:nvSpPr>
        <p:spPr bwMode="auto">
          <a:xfrm rot="20900173">
            <a:off x="50187318" y="32956689"/>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6" name="Moon 485"/>
          <p:cNvSpPr/>
          <p:nvPr/>
        </p:nvSpPr>
        <p:spPr bwMode="auto">
          <a:xfrm rot="1447798">
            <a:off x="49751564" y="34514030"/>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7" name="Moon 486"/>
          <p:cNvSpPr/>
          <p:nvPr/>
        </p:nvSpPr>
        <p:spPr bwMode="auto">
          <a:xfrm rot="1382438">
            <a:off x="49340659" y="34750312"/>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8" name="Moon 487"/>
          <p:cNvSpPr/>
          <p:nvPr/>
        </p:nvSpPr>
        <p:spPr bwMode="auto">
          <a:xfrm rot="3728640">
            <a:off x="48530444" y="36221477"/>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89" name="Moon 488"/>
          <p:cNvSpPr/>
          <p:nvPr/>
        </p:nvSpPr>
        <p:spPr bwMode="auto">
          <a:xfrm rot="2639647">
            <a:off x="48057776" y="36293008"/>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0" name="Moon 489"/>
          <p:cNvSpPr/>
          <p:nvPr/>
        </p:nvSpPr>
        <p:spPr bwMode="auto">
          <a:xfrm rot="4260094">
            <a:off x="46808858" y="37273702"/>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1" name="Moon 490"/>
          <p:cNvSpPr/>
          <p:nvPr/>
        </p:nvSpPr>
        <p:spPr bwMode="auto">
          <a:xfrm rot="3663280">
            <a:off x="46432046" y="37209718"/>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2" name="Moon 491"/>
          <p:cNvSpPr/>
          <p:nvPr/>
        </p:nvSpPr>
        <p:spPr bwMode="auto">
          <a:xfrm rot="5400000">
            <a:off x="33997061" y="37429356"/>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3" name="Moon 492"/>
          <p:cNvSpPr/>
          <p:nvPr/>
        </p:nvSpPr>
        <p:spPr bwMode="auto">
          <a:xfrm rot="5334640">
            <a:off x="34638354" y="37577388"/>
            <a:ext cx="728372" cy="826875"/>
          </a:xfrm>
          <a:prstGeom prst="moon">
            <a:avLst>
              <a:gd name="adj" fmla="val 6871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4" name="Moon 493"/>
          <p:cNvSpPr/>
          <p:nvPr/>
        </p:nvSpPr>
        <p:spPr bwMode="auto">
          <a:xfrm rot="5400000">
            <a:off x="37651105" y="37561975"/>
            <a:ext cx="728372" cy="635320"/>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5" name="Moon 494"/>
          <p:cNvSpPr/>
          <p:nvPr/>
        </p:nvSpPr>
        <p:spPr bwMode="auto">
          <a:xfrm rot="5334640">
            <a:off x="38274213" y="37503178"/>
            <a:ext cx="802829"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6" name="Moon 495"/>
          <p:cNvSpPr/>
          <p:nvPr/>
        </p:nvSpPr>
        <p:spPr bwMode="auto">
          <a:xfrm rot="5400000">
            <a:off x="40949971" y="37339330"/>
            <a:ext cx="728372" cy="996993"/>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7" name="Moon 496"/>
          <p:cNvSpPr/>
          <p:nvPr/>
        </p:nvSpPr>
        <p:spPr bwMode="auto">
          <a:xfrm rot="5334640">
            <a:off x="41637360" y="37619382"/>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8" name="Moon 497"/>
          <p:cNvSpPr/>
          <p:nvPr/>
        </p:nvSpPr>
        <p:spPr bwMode="auto">
          <a:xfrm rot="5400000">
            <a:off x="43643027" y="37577389"/>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99" name="Moon 498"/>
          <p:cNvSpPr/>
          <p:nvPr/>
        </p:nvSpPr>
        <p:spPr bwMode="auto">
          <a:xfrm rot="5334640">
            <a:off x="44355113" y="37464700"/>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04" name="Moon 503"/>
          <p:cNvSpPr/>
          <p:nvPr/>
        </p:nvSpPr>
        <p:spPr bwMode="auto">
          <a:xfrm rot="5400000">
            <a:off x="26641358" y="37431706"/>
            <a:ext cx="728372"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05" name="Moon 504"/>
          <p:cNvSpPr/>
          <p:nvPr/>
        </p:nvSpPr>
        <p:spPr bwMode="auto">
          <a:xfrm rot="5334640">
            <a:off x="27282651" y="37516238"/>
            <a:ext cx="728372" cy="826875"/>
          </a:xfrm>
          <a:prstGeom prst="moon">
            <a:avLst>
              <a:gd name="adj" fmla="val 6871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06" name="Moon 505"/>
          <p:cNvSpPr/>
          <p:nvPr/>
        </p:nvSpPr>
        <p:spPr bwMode="auto">
          <a:xfrm rot="5400000">
            <a:off x="30295402" y="37500825"/>
            <a:ext cx="728372" cy="635320"/>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07" name="Moon 506"/>
          <p:cNvSpPr/>
          <p:nvPr/>
        </p:nvSpPr>
        <p:spPr bwMode="auto">
          <a:xfrm rot="5334640">
            <a:off x="30918510" y="37442028"/>
            <a:ext cx="802829"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08" name="Moon 507"/>
          <p:cNvSpPr/>
          <p:nvPr/>
        </p:nvSpPr>
        <p:spPr bwMode="auto">
          <a:xfrm rot="7035885">
            <a:off x="19725354" y="37213205"/>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09" name="Moon 508"/>
          <p:cNvSpPr/>
          <p:nvPr/>
        </p:nvSpPr>
        <p:spPr bwMode="auto">
          <a:xfrm rot="6970525">
            <a:off x="20387125" y="37302365"/>
            <a:ext cx="728372" cy="826875"/>
          </a:xfrm>
          <a:prstGeom prst="moon">
            <a:avLst>
              <a:gd name="adj" fmla="val 6871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0" name="Moon 509"/>
          <p:cNvSpPr/>
          <p:nvPr/>
        </p:nvSpPr>
        <p:spPr bwMode="auto">
          <a:xfrm rot="5400000">
            <a:off x="23374476" y="37502843"/>
            <a:ext cx="728372" cy="635320"/>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1" name="Moon 510"/>
          <p:cNvSpPr/>
          <p:nvPr/>
        </p:nvSpPr>
        <p:spPr bwMode="auto">
          <a:xfrm rot="5334640">
            <a:off x="23997584" y="37444046"/>
            <a:ext cx="802829"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2" name="Moon 511"/>
          <p:cNvSpPr/>
          <p:nvPr/>
        </p:nvSpPr>
        <p:spPr bwMode="auto">
          <a:xfrm rot="8380117">
            <a:off x="17292446" y="35460427"/>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3" name="Moon 512"/>
          <p:cNvSpPr/>
          <p:nvPr/>
        </p:nvSpPr>
        <p:spPr bwMode="auto">
          <a:xfrm rot="7649095">
            <a:off x="17903869" y="35664863"/>
            <a:ext cx="728372" cy="826875"/>
          </a:xfrm>
          <a:prstGeom prst="moon">
            <a:avLst>
              <a:gd name="adj" fmla="val 6871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4" name="Moon 513"/>
          <p:cNvSpPr/>
          <p:nvPr/>
        </p:nvSpPr>
        <p:spPr bwMode="auto">
          <a:xfrm rot="10144646">
            <a:off x="16455527" y="33804857"/>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5" name="Moon 514"/>
          <p:cNvSpPr/>
          <p:nvPr/>
        </p:nvSpPr>
        <p:spPr bwMode="auto">
          <a:xfrm rot="9413624">
            <a:off x="16838211" y="34117306"/>
            <a:ext cx="728372" cy="826875"/>
          </a:xfrm>
          <a:prstGeom prst="moon">
            <a:avLst>
              <a:gd name="adj" fmla="val 6871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6" name="Moon 515"/>
          <p:cNvSpPr/>
          <p:nvPr/>
        </p:nvSpPr>
        <p:spPr bwMode="auto">
          <a:xfrm rot="10144646">
            <a:off x="16363398" y="31982749"/>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19" name="Moon 518"/>
          <p:cNvSpPr/>
          <p:nvPr/>
        </p:nvSpPr>
        <p:spPr bwMode="auto">
          <a:xfrm rot="10144646">
            <a:off x="16305522" y="29398153"/>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1" name="Moon 520"/>
          <p:cNvSpPr/>
          <p:nvPr/>
        </p:nvSpPr>
        <p:spPr bwMode="auto">
          <a:xfrm rot="10144646">
            <a:off x="16329780" y="25875483"/>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2" name="Moon 521"/>
          <p:cNvSpPr/>
          <p:nvPr/>
        </p:nvSpPr>
        <p:spPr bwMode="auto">
          <a:xfrm rot="10144646">
            <a:off x="16317081" y="22343797"/>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3" name="Moon 522"/>
          <p:cNvSpPr/>
          <p:nvPr/>
        </p:nvSpPr>
        <p:spPr bwMode="auto">
          <a:xfrm rot="10144646">
            <a:off x="16329779" y="23233553"/>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4" name="Moon 523"/>
          <p:cNvSpPr/>
          <p:nvPr/>
        </p:nvSpPr>
        <p:spPr bwMode="auto">
          <a:xfrm rot="10144646">
            <a:off x="16341050" y="20635404"/>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5" name="Moon 524"/>
          <p:cNvSpPr/>
          <p:nvPr/>
        </p:nvSpPr>
        <p:spPr bwMode="auto">
          <a:xfrm rot="10144646">
            <a:off x="16305521" y="17861131"/>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6" name="Moon 525"/>
          <p:cNvSpPr/>
          <p:nvPr/>
        </p:nvSpPr>
        <p:spPr bwMode="auto">
          <a:xfrm rot="10144646">
            <a:off x="16344244" y="16169540"/>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7" name="Moon 526"/>
          <p:cNvSpPr/>
          <p:nvPr/>
        </p:nvSpPr>
        <p:spPr bwMode="auto">
          <a:xfrm rot="10144646">
            <a:off x="16344245" y="11663777"/>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8" name="Moon 527"/>
          <p:cNvSpPr/>
          <p:nvPr/>
        </p:nvSpPr>
        <p:spPr bwMode="auto">
          <a:xfrm rot="10144646">
            <a:off x="16306256" y="9006351"/>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29" name="Moon 528"/>
          <p:cNvSpPr/>
          <p:nvPr/>
        </p:nvSpPr>
        <p:spPr bwMode="auto">
          <a:xfrm rot="11382574">
            <a:off x="16306255" y="8349954"/>
            <a:ext cx="710207" cy="826875"/>
          </a:xfrm>
          <a:prstGeom prst="moon">
            <a:avLst>
              <a:gd name="adj" fmla="val 58259"/>
            </a:avLst>
          </a:prstGeom>
          <a:solidFill>
            <a:srgbClr val="FFDC00"/>
          </a:solidFill>
          <a:ln w="9525" cap="flat" cmpd="sng" algn="ctr">
            <a:solidFill>
              <a:srgbClr val="FFD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Ribbons">
  <a:themeElements>
    <a:clrScheme name="Ribbons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fontScheme name="Ribbon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Ribbons 1">
        <a:dk1>
          <a:srgbClr val="220011"/>
        </a:dk1>
        <a:lt1>
          <a:srgbClr val="FFFFCC"/>
        </a:lt1>
        <a:dk2>
          <a:srgbClr val="660033"/>
        </a:dk2>
        <a:lt2>
          <a:srgbClr val="FFCC00"/>
        </a:lt2>
        <a:accent1>
          <a:srgbClr val="CC0099"/>
        </a:accent1>
        <a:accent2>
          <a:srgbClr val="56002B"/>
        </a:accent2>
        <a:accent3>
          <a:srgbClr val="B8AAAD"/>
        </a:accent3>
        <a:accent4>
          <a:srgbClr val="DADAAE"/>
        </a:accent4>
        <a:accent5>
          <a:srgbClr val="E2AACA"/>
        </a:accent5>
        <a:accent6>
          <a:srgbClr val="4D0026"/>
        </a:accent6>
        <a:hlink>
          <a:srgbClr val="9C004E"/>
        </a:hlink>
        <a:folHlink>
          <a:srgbClr val="FF6600"/>
        </a:folHlink>
      </a:clrScheme>
      <a:clrMap bg1="dk2" tx1="lt1" bg2="dk1" tx2="lt2" accent1="accent1" accent2="accent2" accent3="accent3" accent4="accent4" accent5="accent5" accent6="accent6" hlink="hlink" folHlink="folHlink"/>
    </a:extraClrScheme>
    <a:extraClrScheme>
      <a:clrScheme name="Ribbons 2">
        <a:dk1>
          <a:srgbClr val="000F1E"/>
        </a:dk1>
        <a:lt1>
          <a:srgbClr val="FFFFFF"/>
        </a:lt1>
        <a:dk2>
          <a:srgbClr val="003366"/>
        </a:dk2>
        <a:lt2>
          <a:srgbClr val="33CCCC"/>
        </a:lt2>
        <a:accent1>
          <a:srgbClr val="006699"/>
        </a:accent1>
        <a:accent2>
          <a:srgbClr val="003366"/>
        </a:accent2>
        <a:accent3>
          <a:srgbClr val="AAADB8"/>
        </a:accent3>
        <a:accent4>
          <a:srgbClr val="DADADA"/>
        </a:accent4>
        <a:accent5>
          <a:srgbClr val="AAB8CA"/>
        </a:accent5>
        <a:accent6>
          <a:srgbClr val="002D5C"/>
        </a:accent6>
        <a:hlink>
          <a:srgbClr val="0099CC"/>
        </a:hlink>
        <a:folHlink>
          <a:srgbClr val="009999"/>
        </a:folHlink>
      </a:clrScheme>
      <a:clrMap bg1="dk2" tx1="lt1" bg2="dk1" tx2="lt2" accent1="accent1" accent2="accent2" accent3="accent3" accent4="accent4" accent5="accent5" accent6="accent6" hlink="hlink" folHlink="folHlink"/>
    </a:extraClrScheme>
    <a:extraClrScheme>
      <a:clrScheme name="Ribbons 3">
        <a:dk1>
          <a:srgbClr val="002F2E"/>
        </a:dk1>
        <a:lt1>
          <a:srgbClr val="FFFFFF"/>
        </a:lt1>
        <a:dk2>
          <a:srgbClr val="008080"/>
        </a:dk2>
        <a:lt2>
          <a:srgbClr val="66FFCC"/>
        </a:lt2>
        <a:accent1>
          <a:srgbClr val="0099CC"/>
        </a:accent1>
        <a:accent2>
          <a:srgbClr val="005250"/>
        </a:accent2>
        <a:accent3>
          <a:srgbClr val="AAC0C0"/>
        </a:accent3>
        <a:accent4>
          <a:srgbClr val="DADADA"/>
        </a:accent4>
        <a:accent5>
          <a:srgbClr val="AACAE2"/>
        </a:accent5>
        <a:accent6>
          <a:srgbClr val="004948"/>
        </a:accent6>
        <a:hlink>
          <a:srgbClr val="00CC99"/>
        </a:hlink>
        <a:folHlink>
          <a:srgbClr val="009999"/>
        </a:folHlink>
      </a:clrScheme>
      <a:clrMap bg1="dk2" tx1="lt1" bg2="dk1" tx2="lt2" accent1="accent1" accent2="accent2" accent3="accent3" accent4="accent4" accent5="accent5" accent6="accent6" hlink="hlink" folHlink="folHlink"/>
    </a:extraClrScheme>
    <a:extraClrScheme>
      <a:clrScheme name="Ribbons 4">
        <a:dk1>
          <a:srgbClr val="000022"/>
        </a:dk1>
        <a:lt1>
          <a:srgbClr val="FFFFFF"/>
        </a:lt1>
        <a:dk2>
          <a:srgbClr val="000066"/>
        </a:dk2>
        <a:lt2>
          <a:srgbClr val="FFCC00"/>
        </a:lt2>
        <a:accent1>
          <a:srgbClr val="666699"/>
        </a:accent1>
        <a:accent2>
          <a:srgbClr val="000048"/>
        </a:accent2>
        <a:accent3>
          <a:srgbClr val="AAAAB8"/>
        </a:accent3>
        <a:accent4>
          <a:srgbClr val="DADADA"/>
        </a:accent4>
        <a:accent5>
          <a:srgbClr val="B8B8CA"/>
        </a:accent5>
        <a:accent6>
          <a:srgbClr val="000040"/>
        </a:accent6>
        <a:hlink>
          <a:srgbClr val="9999FF"/>
        </a:hlink>
        <a:folHlink>
          <a:srgbClr val="000099"/>
        </a:folHlink>
      </a:clrScheme>
      <a:clrMap bg1="dk2" tx1="lt1" bg2="dk1" tx2="lt2" accent1="accent1" accent2="accent2" accent3="accent3" accent4="accent4" accent5="accent5" accent6="accent6" hlink="hlink" folHlink="folHlink"/>
    </a:extraClrScheme>
    <a:extraClrScheme>
      <a:clrScheme name="Ribbons 5">
        <a:dk1>
          <a:srgbClr val="663300"/>
        </a:dk1>
        <a:lt1>
          <a:srgbClr val="FFFFFF"/>
        </a:lt1>
        <a:dk2>
          <a:srgbClr val="000000"/>
        </a:dk2>
        <a:lt2>
          <a:srgbClr val="FFFF99"/>
        </a:lt2>
        <a:accent1>
          <a:srgbClr val="FFCC66"/>
        </a:accent1>
        <a:accent2>
          <a:srgbClr val="FFFFCC"/>
        </a:accent2>
        <a:accent3>
          <a:srgbClr val="FFFFFF"/>
        </a:accent3>
        <a:accent4>
          <a:srgbClr val="562A00"/>
        </a:accent4>
        <a:accent5>
          <a:srgbClr val="FFE2B8"/>
        </a:accent5>
        <a:accent6>
          <a:srgbClr val="E7E7B9"/>
        </a:accent6>
        <a:hlink>
          <a:srgbClr val="FFCC00"/>
        </a:hlink>
        <a:folHlink>
          <a:srgbClr val="FF7C80"/>
        </a:folHlink>
      </a:clrScheme>
      <a:clrMap bg1="lt1" tx1="dk1" bg2="lt2" tx2="dk2" accent1="accent1" accent2="accent2" accent3="accent3" accent4="accent4" accent5="accent5" accent6="accent6" hlink="hlink" folHlink="folHlink"/>
    </a:extraClrScheme>
    <a:extraClrScheme>
      <a:clrScheme name="Ribbons 6">
        <a:dk1>
          <a:srgbClr val="000000"/>
        </a:dk1>
        <a:lt1>
          <a:srgbClr val="FFFFFF"/>
        </a:lt1>
        <a:dk2>
          <a:srgbClr val="000000"/>
        </a:dk2>
        <a:lt2>
          <a:srgbClr val="C0C0C0"/>
        </a:lt2>
        <a:accent1>
          <a:srgbClr val="CBCBCB"/>
        </a:accent1>
        <a:accent2>
          <a:srgbClr val="EAEAEA"/>
        </a:accent2>
        <a:accent3>
          <a:srgbClr val="FFFFFF"/>
        </a:accent3>
        <a:accent4>
          <a:srgbClr val="000000"/>
        </a:accent4>
        <a:accent5>
          <a:srgbClr val="E2E2E2"/>
        </a:accent5>
        <a:accent6>
          <a:srgbClr val="D4D4D4"/>
        </a:accent6>
        <a:hlink>
          <a:srgbClr val="4D4D4D"/>
        </a:hlink>
        <a:folHlink>
          <a:srgbClr val="86868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1F1C19"/>
    </a:dk1>
    <a:lt1>
      <a:srgbClr val="FFFFFF"/>
    </a:lt1>
    <a:dk2>
      <a:srgbClr val="000000"/>
    </a:dk2>
    <a:lt2>
      <a:srgbClr val="E1EBEE"/>
    </a:lt2>
    <a:accent1>
      <a:srgbClr val="96D0D9"/>
    </a:accent1>
    <a:accent2>
      <a:srgbClr val="E1EBEE"/>
    </a:accent2>
    <a:accent3>
      <a:srgbClr val="FFFFFF"/>
    </a:accent3>
    <a:accent4>
      <a:srgbClr val="191614"/>
    </a:accent4>
    <a:accent5>
      <a:srgbClr val="C9E4E9"/>
    </a:accent5>
    <a:accent6>
      <a:srgbClr val="CCD5D8"/>
    </a:accent6>
    <a:hlink>
      <a:srgbClr val="ABD1D6"/>
    </a:hlink>
    <a:folHlink>
      <a:srgbClr val="FF7C80"/>
    </a:folHlink>
  </a:clrScheme>
</a:themeOverride>
</file>

<file path=docProps/app.xml><?xml version="1.0" encoding="utf-8"?>
<Properties xmlns="http://schemas.openxmlformats.org/officeDocument/2006/extended-properties" xmlns:vt="http://schemas.openxmlformats.org/officeDocument/2006/docPropsVTypes">
  <Template>Macintosh HD:Applications:Microsoft Office 98:Templates:Presentation Designs:Ribbons</Template>
  <TotalTime>22839</TotalTime>
  <Words>1556</Words>
  <Application>Microsoft Macintosh PowerPoint</Application>
  <PresentationFormat>Custom</PresentationFormat>
  <Paragraphs>225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Ribbons</vt:lpstr>
      <vt:lpstr>PowerPoint Presentation</vt:lpstr>
    </vt:vector>
  </TitlesOfParts>
  <Company>UIC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Ben Jee</dc:creator>
  <cp:lastModifiedBy>Northwestern University</cp:lastModifiedBy>
  <cp:revision>897</cp:revision>
  <dcterms:created xsi:type="dcterms:W3CDTF">2010-08-05T22:09:37Z</dcterms:created>
  <dcterms:modified xsi:type="dcterms:W3CDTF">2013-04-02T15:55:32Z</dcterms:modified>
</cp:coreProperties>
</file>